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90" r:id="rId3"/>
    <p:sldId id="296" r:id="rId4"/>
    <p:sldId id="288" r:id="rId5"/>
    <p:sldId id="291" r:id="rId6"/>
    <p:sldId id="292" r:id="rId7"/>
    <p:sldId id="287" r:id="rId8"/>
    <p:sldId id="286" r:id="rId9"/>
    <p:sldId id="278" r:id="rId10"/>
    <p:sldId id="279" r:id="rId11"/>
    <p:sldId id="280" r:id="rId12"/>
    <p:sldId id="281" r:id="rId13"/>
    <p:sldId id="282" r:id="rId14"/>
    <p:sldId id="283" r:id="rId15"/>
    <p:sldId id="284" r:id="rId16"/>
    <p:sldId id="285" r:id="rId17"/>
    <p:sldId id="259" r:id="rId18"/>
    <p:sldId id="260" r:id="rId19"/>
    <p:sldId id="269" r:id="rId20"/>
    <p:sldId id="261" r:id="rId21"/>
    <p:sldId id="270" r:id="rId22"/>
    <p:sldId id="262" r:id="rId23"/>
    <p:sldId id="271" r:id="rId24"/>
    <p:sldId id="263" r:id="rId25"/>
    <p:sldId id="272" r:id="rId26"/>
    <p:sldId id="264" r:id="rId27"/>
    <p:sldId id="273" r:id="rId28"/>
    <p:sldId id="265" r:id="rId29"/>
    <p:sldId id="274" r:id="rId30"/>
    <p:sldId id="266" r:id="rId31"/>
    <p:sldId id="275" r:id="rId32"/>
    <p:sldId id="267" r:id="rId33"/>
    <p:sldId id="276" r:id="rId34"/>
    <p:sldId id="293" r:id="rId35"/>
    <p:sldId id="294" r:id="rId36"/>
    <p:sldId id="295" r:id="rId37"/>
    <p:sldId id="29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010"/>
    <a:srgbClr val="A484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6" autoAdjust="0"/>
    <p:restoredTop sz="94660"/>
  </p:normalViewPr>
  <p:slideViewPr>
    <p:cSldViewPr snapToGrid="0">
      <p:cViewPr varScale="1">
        <p:scale>
          <a:sx n="100" d="100"/>
          <a:sy n="100" d="100"/>
        </p:scale>
        <p:origin x="72"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8F168C-EC43-4936-8A39-1D268BBED853}"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8FB90-6086-4F31-B823-A3A4D7EEE5D4}" type="slidenum">
              <a:rPr lang="en-US" smtClean="0"/>
              <a:t>‹#›</a:t>
            </a:fld>
            <a:endParaRPr lang="en-US"/>
          </a:p>
        </p:txBody>
      </p:sp>
    </p:spTree>
    <p:extLst>
      <p:ext uri="{BB962C8B-B14F-4D97-AF65-F5344CB8AC3E}">
        <p14:creationId xmlns:p14="http://schemas.microsoft.com/office/powerpoint/2010/main" val="544057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8F168C-EC43-4936-8A39-1D268BBED853}"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8FB90-6086-4F31-B823-A3A4D7EEE5D4}" type="slidenum">
              <a:rPr lang="en-US" smtClean="0"/>
              <a:t>‹#›</a:t>
            </a:fld>
            <a:endParaRPr lang="en-US"/>
          </a:p>
        </p:txBody>
      </p:sp>
    </p:spTree>
    <p:extLst>
      <p:ext uri="{BB962C8B-B14F-4D97-AF65-F5344CB8AC3E}">
        <p14:creationId xmlns:p14="http://schemas.microsoft.com/office/powerpoint/2010/main" val="2101743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8F168C-EC43-4936-8A39-1D268BBED853}"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8FB90-6086-4F31-B823-A3A4D7EEE5D4}" type="slidenum">
              <a:rPr lang="en-US" smtClean="0"/>
              <a:t>‹#›</a:t>
            </a:fld>
            <a:endParaRPr lang="en-US"/>
          </a:p>
        </p:txBody>
      </p:sp>
    </p:spTree>
    <p:extLst>
      <p:ext uri="{BB962C8B-B14F-4D97-AF65-F5344CB8AC3E}">
        <p14:creationId xmlns:p14="http://schemas.microsoft.com/office/powerpoint/2010/main" val="2670346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8F168C-EC43-4936-8A39-1D268BBED853}"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8FB90-6086-4F31-B823-A3A4D7EEE5D4}" type="slidenum">
              <a:rPr lang="en-US" smtClean="0"/>
              <a:t>‹#›</a:t>
            </a:fld>
            <a:endParaRPr lang="en-US"/>
          </a:p>
        </p:txBody>
      </p:sp>
    </p:spTree>
    <p:extLst>
      <p:ext uri="{BB962C8B-B14F-4D97-AF65-F5344CB8AC3E}">
        <p14:creationId xmlns:p14="http://schemas.microsoft.com/office/powerpoint/2010/main" val="1769848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8F168C-EC43-4936-8A39-1D268BBED853}" type="datetimeFigureOut">
              <a:rPr lang="en-US" smtClean="0"/>
              <a:t>7/28/2020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8FB90-6086-4F31-B823-A3A4D7EEE5D4}" type="slidenum">
              <a:rPr lang="en-US" smtClean="0"/>
              <a:t>‹#›</a:t>
            </a:fld>
            <a:endParaRPr lang="en-US"/>
          </a:p>
        </p:txBody>
      </p:sp>
    </p:spTree>
    <p:extLst>
      <p:ext uri="{BB962C8B-B14F-4D97-AF65-F5344CB8AC3E}">
        <p14:creationId xmlns:p14="http://schemas.microsoft.com/office/powerpoint/2010/main" val="339321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8F168C-EC43-4936-8A39-1D268BBED853}" type="datetimeFigureOut">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8FB90-6086-4F31-B823-A3A4D7EEE5D4}" type="slidenum">
              <a:rPr lang="en-US" smtClean="0"/>
              <a:t>‹#›</a:t>
            </a:fld>
            <a:endParaRPr lang="en-US"/>
          </a:p>
        </p:txBody>
      </p:sp>
    </p:spTree>
    <p:extLst>
      <p:ext uri="{BB962C8B-B14F-4D97-AF65-F5344CB8AC3E}">
        <p14:creationId xmlns:p14="http://schemas.microsoft.com/office/powerpoint/2010/main" val="3090448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8F168C-EC43-4936-8A39-1D268BBED853}" type="datetimeFigureOut">
              <a:rPr lang="en-US" smtClean="0"/>
              <a:t>7/28/2020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C8FB90-6086-4F31-B823-A3A4D7EEE5D4}" type="slidenum">
              <a:rPr lang="en-US" smtClean="0"/>
              <a:t>‹#›</a:t>
            </a:fld>
            <a:endParaRPr lang="en-US"/>
          </a:p>
        </p:txBody>
      </p:sp>
    </p:spTree>
    <p:extLst>
      <p:ext uri="{BB962C8B-B14F-4D97-AF65-F5344CB8AC3E}">
        <p14:creationId xmlns:p14="http://schemas.microsoft.com/office/powerpoint/2010/main" val="5380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8F168C-EC43-4936-8A39-1D268BBED853}" type="datetimeFigureOut">
              <a:rPr lang="en-US" smtClean="0"/>
              <a:t>7/28/2020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C8FB90-6086-4F31-B823-A3A4D7EEE5D4}" type="slidenum">
              <a:rPr lang="en-US" smtClean="0"/>
              <a:t>‹#›</a:t>
            </a:fld>
            <a:endParaRPr lang="en-US"/>
          </a:p>
        </p:txBody>
      </p:sp>
    </p:spTree>
    <p:extLst>
      <p:ext uri="{BB962C8B-B14F-4D97-AF65-F5344CB8AC3E}">
        <p14:creationId xmlns:p14="http://schemas.microsoft.com/office/powerpoint/2010/main" val="4248247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8F168C-EC43-4936-8A39-1D268BBED853}" type="datetimeFigureOut">
              <a:rPr lang="en-US" smtClean="0"/>
              <a:t>7/28/2020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C8FB90-6086-4F31-B823-A3A4D7EEE5D4}" type="slidenum">
              <a:rPr lang="en-US" smtClean="0"/>
              <a:t>‹#›</a:t>
            </a:fld>
            <a:endParaRPr lang="en-US"/>
          </a:p>
        </p:txBody>
      </p:sp>
    </p:spTree>
    <p:extLst>
      <p:ext uri="{BB962C8B-B14F-4D97-AF65-F5344CB8AC3E}">
        <p14:creationId xmlns:p14="http://schemas.microsoft.com/office/powerpoint/2010/main" val="99310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8F168C-EC43-4936-8A39-1D268BBED853}" type="datetimeFigureOut">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8FB90-6086-4F31-B823-A3A4D7EEE5D4}" type="slidenum">
              <a:rPr lang="en-US" smtClean="0"/>
              <a:t>‹#›</a:t>
            </a:fld>
            <a:endParaRPr lang="en-US"/>
          </a:p>
        </p:txBody>
      </p:sp>
    </p:spTree>
    <p:extLst>
      <p:ext uri="{BB962C8B-B14F-4D97-AF65-F5344CB8AC3E}">
        <p14:creationId xmlns:p14="http://schemas.microsoft.com/office/powerpoint/2010/main" val="311374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8F168C-EC43-4936-8A39-1D268BBED853}" type="datetimeFigureOut">
              <a:rPr lang="en-US" smtClean="0"/>
              <a:t>7/28/2020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8FB90-6086-4F31-B823-A3A4D7EEE5D4}" type="slidenum">
              <a:rPr lang="en-US" smtClean="0"/>
              <a:t>‹#›</a:t>
            </a:fld>
            <a:endParaRPr lang="en-US"/>
          </a:p>
        </p:txBody>
      </p:sp>
    </p:spTree>
    <p:extLst>
      <p:ext uri="{BB962C8B-B14F-4D97-AF65-F5344CB8AC3E}">
        <p14:creationId xmlns:p14="http://schemas.microsoft.com/office/powerpoint/2010/main" val="287252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8F168C-EC43-4936-8A39-1D268BBED853}" type="datetimeFigureOut">
              <a:rPr lang="en-US" smtClean="0"/>
              <a:t>7/28/2020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8FB90-6086-4F31-B823-A3A4D7EEE5D4}" type="slidenum">
              <a:rPr lang="en-US" smtClean="0"/>
              <a:t>‹#›</a:t>
            </a:fld>
            <a:endParaRPr lang="en-US"/>
          </a:p>
        </p:txBody>
      </p:sp>
    </p:spTree>
    <p:extLst>
      <p:ext uri="{BB962C8B-B14F-4D97-AF65-F5344CB8AC3E}">
        <p14:creationId xmlns:p14="http://schemas.microsoft.com/office/powerpoint/2010/main" val="3467377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101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134" y="-2082"/>
            <a:ext cx="12188301" cy="6860082"/>
          </a:xfrm>
          <a:prstGeom prst="rect">
            <a:avLst/>
          </a:prstGeom>
        </p:spPr>
      </p:pic>
      <p:sp>
        <p:nvSpPr>
          <p:cNvPr id="3" name="Title 1"/>
          <p:cNvSpPr txBox="1">
            <a:spLocks/>
          </p:cNvSpPr>
          <p:nvPr/>
        </p:nvSpPr>
        <p:spPr>
          <a:xfrm>
            <a:off x="1081825" y="1586280"/>
            <a:ext cx="8963696" cy="36833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dirty="0" smtClean="0">
                <a:ln w="28575">
                  <a:solidFill>
                    <a:schemeClr val="bg1"/>
                  </a:solidFill>
                </a:ln>
                <a:solidFill>
                  <a:srgbClr val="FF0000"/>
                </a:solidFill>
                <a:latin typeface="Garamond" panose="02020404030301010803" pitchFamily="18" charset="0"/>
              </a:rPr>
              <a:t>Court</a:t>
            </a:r>
          </a:p>
          <a:p>
            <a:r>
              <a:rPr lang="en-US" sz="9600" dirty="0" smtClean="0">
                <a:ln w="28575">
                  <a:solidFill>
                    <a:schemeClr val="bg1"/>
                  </a:solidFill>
                </a:ln>
                <a:solidFill>
                  <a:srgbClr val="FF0000"/>
                </a:solidFill>
                <a:latin typeface="Garamond" panose="02020404030301010803" pitchFamily="18" charset="0"/>
              </a:rPr>
              <a:t>of</a:t>
            </a:r>
          </a:p>
          <a:p>
            <a:r>
              <a:rPr lang="en-US" sz="9600" dirty="0" smtClean="0">
                <a:ln w="28575">
                  <a:solidFill>
                    <a:schemeClr val="bg1"/>
                  </a:solidFill>
                </a:ln>
                <a:solidFill>
                  <a:srgbClr val="FF0000"/>
                </a:solidFill>
                <a:latin typeface="Garamond" panose="02020404030301010803" pitchFamily="18" charset="0"/>
              </a:rPr>
              <a:t>Honor</a:t>
            </a:r>
            <a:endParaRPr lang="en-US" sz="9600" dirty="0">
              <a:ln w="28575">
                <a:solidFill>
                  <a:schemeClr val="bg1"/>
                </a:solidFill>
              </a:ln>
              <a:solidFill>
                <a:srgbClr val="FF0000"/>
              </a:solidFill>
              <a:latin typeface="Garamond" panose="02020404030301010803" pitchFamily="18" charset="0"/>
            </a:endParaRPr>
          </a:p>
        </p:txBody>
      </p:sp>
    </p:spTree>
    <p:extLst>
      <p:ext uri="{BB962C8B-B14F-4D97-AF65-F5344CB8AC3E}">
        <p14:creationId xmlns:p14="http://schemas.microsoft.com/office/powerpoint/2010/main" val="730216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28575">
                  <a:solidFill>
                    <a:schemeClr val="tx1"/>
                  </a:solidFill>
                </a:ln>
                <a:solidFill>
                  <a:srgbClr val="92D050"/>
                </a:solidFill>
                <a:latin typeface="Impact" panose="020B0806030902050204" pitchFamily="34" charset="0"/>
              </a:rPr>
              <a:t>Gabe Boyd</a:t>
            </a:r>
            <a:endParaRPr lang="en-US" sz="9600" b="1" dirty="0">
              <a:ln w="28575">
                <a:solidFill>
                  <a:schemeClr val="tx1"/>
                </a:solidFill>
              </a:ln>
              <a:solidFill>
                <a:srgbClr val="92D050"/>
              </a:solidFill>
              <a:latin typeface="Impact" panose="020B0806030902050204" pitchFamily="34" charset="0"/>
            </a:endParaRPr>
          </a:p>
        </p:txBody>
      </p:sp>
      <p:pic>
        <p:nvPicPr>
          <p:cNvPr id="5" name="Picture 4"/>
          <p:cNvPicPr>
            <a:picLocks noChangeAspect="1"/>
          </p:cNvPicPr>
          <p:nvPr/>
        </p:nvPicPr>
        <p:blipFill>
          <a:blip r:embed="rId2"/>
          <a:stretch>
            <a:fillRect/>
          </a:stretch>
        </p:blipFill>
        <p:spPr>
          <a:xfrm>
            <a:off x="4334814" y="2343351"/>
            <a:ext cx="3624330" cy="3624330"/>
          </a:xfrm>
          <a:prstGeom prst="rect">
            <a:avLst/>
          </a:prstGeom>
        </p:spPr>
      </p:pic>
      <p:sp>
        <p:nvSpPr>
          <p:cNvPr id="6" name="TextBox 5"/>
          <p:cNvSpPr txBox="1"/>
          <p:nvPr/>
        </p:nvSpPr>
        <p:spPr>
          <a:xfrm>
            <a:off x="2203360" y="1953610"/>
            <a:ext cx="2417650" cy="830997"/>
          </a:xfrm>
          <a:prstGeom prst="rect">
            <a:avLst/>
          </a:prstGeom>
          <a:noFill/>
        </p:spPr>
        <p:txBody>
          <a:bodyPr wrap="none" rtlCol="0">
            <a:spAutoFit/>
          </a:bodyPr>
          <a:lstStyle/>
          <a:p>
            <a:r>
              <a:rPr lang="en-US" sz="4800" b="1" dirty="0" smtClean="0"/>
              <a:t>Camping</a:t>
            </a:r>
            <a:endParaRPr lang="en-US" sz="4800" b="1" dirty="0"/>
          </a:p>
        </p:txBody>
      </p:sp>
    </p:spTree>
    <p:extLst>
      <p:ext uri="{BB962C8B-B14F-4D97-AF65-F5344CB8AC3E}">
        <p14:creationId xmlns:p14="http://schemas.microsoft.com/office/powerpoint/2010/main" val="1143625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28575">
                  <a:solidFill>
                    <a:schemeClr val="tx1"/>
                  </a:solidFill>
                </a:ln>
                <a:solidFill>
                  <a:srgbClr val="92D050"/>
                </a:solidFill>
                <a:latin typeface="Impact" panose="020B0806030902050204" pitchFamily="34" charset="0"/>
              </a:rPr>
              <a:t>Ian </a:t>
            </a:r>
            <a:r>
              <a:rPr lang="en-US" sz="9600" b="1" dirty="0" err="1" smtClean="0">
                <a:ln w="28575">
                  <a:solidFill>
                    <a:schemeClr val="tx1"/>
                  </a:solidFill>
                </a:ln>
                <a:solidFill>
                  <a:srgbClr val="92D050"/>
                </a:solidFill>
                <a:latin typeface="Impact" panose="020B0806030902050204" pitchFamily="34" charset="0"/>
              </a:rPr>
              <a:t>Kleditz</a:t>
            </a:r>
            <a:endParaRPr lang="en-US" sz="9600" b="1" dirty="0">
              <a:ln w="28575">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a:stretch>
            <a:fillRect/>
          </a:stretch>
        </p:blipFill>
        <p:spPr>
          <a:xfrm>
            <a:off x="280707" y="1476761"/>
            <a:ext cx="2731579" cy="2674272"/>
          </a:xfrm>
          <a:prstGeom prst="rect">
            <a:avLst/>
          </a:prstGeom>
        </p:spPr>
      </p:pic>
      <p:pic>
        <p:nvPicPr>
          <p:cNvPr id="5" name="Picture 4"/>
          <p:cNvPicPr>
            <a:picLocks noChangeAspect="1"/>
          </p:cNvPicPr>
          <p:nvPr/>
        </p:nvPicPr>
        <p:blipFill>
          <a:blip r:embed="rId3"/>
          <a:stretch>
            <a:fillRect/>
          </a:stretch>
        </p:blipFill>
        <p:spPr>
          <a:xfrm>
            <a:off x="9039415" y="4172738"/>
            <a:ext cx="2686348" cy="2695977"/>
          </a:xfrm>
          <a:prstGeom prst="rect">
            <a:avLst/>
          </a:prstGeom>
        </p:spPr>
      </p:pic>
      <p:pic>
        <p:nvPicPr>
          <p:cNvPr id="8" name="Picture 7"/>
          <p:cNvPicPr>
            <a:picLocks noChangeAspect="1"/>
          </p:cNvPicPr>
          <p:nvPr/>
        </p:nvPicPr>
        <p:blipFill>
          <a:blip r:embed="rId4"/>
          <a:stretch>
            <a:fillRect/>
          </a:stretch>
        </p:blipFill>
        <p:spPr>
          <a:xfrm>
            <a:off x="4185633" y="1465042"/>
            <a:ext cx="12184633" cy="2707696"/>
          </a:xfrm>
          <a:prstGeom prst="rect">
            <a:avLst/>
          </a:prstGeom>
        </p:spPr>
      </p:pic>
      <p:pic>
        <p:nvPicPr>
          <p:cNvPr id="9" name="Picture 8"/>
          <p:cNvPicPr>
            <a:picLocks noChangeAspect="1"/>
          </p:cNvPicPr>
          <p:nvPr/>
        </p:nvPicPr>
        <p:blipFill>
          <a:blip r:embed="rId5"/>
          <a:stretch>
            <a:fillRect/>
          </a:stretch>
        </p:blipFill>
        <p:spPr>
          <a:xfrm>
            <a:off x="3096538" y="1498466"/>
            <a:ext cx="2686211" cy="2674272"/>
          </a:xfrm>
          <a:prstGeom prst="rect">
            <a:avLst/>
          </a:prstGeom>
        </p:spPr>
      </p:pic>
      <p:pic>
        <p:nvPicPr>
          <p:cNvPr id="10" name="Picture 9"/>
          <p:cNvPicPr>
            <a:picLocks noChangeAspect="1"/>
          </p:cNvPicPr>
          <p:nvPr/>
        </p:nvPicPr>
        <p:blipFill>
          <a:blip r:embed="rId6"/>
          <a:stretch>
            <a:fillRect/>
          </a:stretch>
        </p:blipFill>
        <p:spPr>
          <a:xfrm>
            <a:off x="5940545" y="1476761"/>
            <a:ext cx="2691163" cy="2695977"/>
          </a:xfrm>
          <a:prstGeom prst="rect">
            <a:avLst/>
          </a:prstGeom>
        </p:spPr>
      </p:pic>
      <p:sp>
        <p:nvSpPr>
          <p:cNvPr id="11" name="TextBox 10"/>
          <p:cNvSpPr txBox="1"/>
          <p:nvPr/>
        </p:nvSpPr>
        <p:spPr>
          <a:xfrm>
            <a:off x="280707" y="4284760"/>
            <a:ext cx="4299767" cy="2308324"/>
          </a:xfrm>
          <a:prstGeom prst="rect">
            <a:avLst/>
          </a:prstGeom>
          <a:noFill/>
        </p:spPr>
        <p:txBody>
          <a:bodyPr wrap="none" rtlCol="0">
            <a:spAutoFit/>
          </a:bodyPr>
          <a:lstStyle/>
          <a:p>
            <a:r>
              <a:rPr lang="en-US" sz="4800" b="1" dirty="0" smtClean="0"/>
              <a:t>Family Life</a:t>
            </a:r>
          </a:p>
          <a:p>
            <a:r>
              <a:rPr lang="en-US" sz="4800" b="1" dirty="0" smtClean="0"/>
              <a:t>Personal Fitness</a:t>
            </a:r>
          </a:p>
          <a:p>
            <a:r>
              <a:rPr lang="en-US" sz="4800" b="1" dirty="0" smtClean="0"/>
              <a:t>Cooking</a:t>
            </a:r>
            <a:endParaRPr lang="en-US" sz="4800" b="1" dirty="0"/>
          </a:p>
        </p:txBody>
      </p:sp>
      <p:sp>
        <p:nvSpPr>
          <p:cNvPr id="12" name="TextBox 11"/>
          <p:cNvSpPr txBox="1"/>
          <p:nvPr/>
        </p:nvSpPr>
        <p:spPr>
          <a:xfrm>
            <a:off x="4721776" y="4282612"/>
            <a:ext cx="4299767" cy="1569660"/>
          </a:xfrm>
          <a:prstGeom prst="rect">
            <a:avLst/>
          </a:prstGeom>
          <a:noFill/>
        </p:spPr>
        <p:txBody>
          <a:bodyPr wrap="none" rtlCol="0">
            <a:spAutoFit/>
          </a:bodyPr>
          <a:lstStyle/>
          <a:p>
            <a:r>
              <a:rPr lang="en-US" sz="4800" b="1" dirty="0" smtClean="0"/>
              <a:t>Personal Fitness</a:t>
            </a:r>
          </a:p>
          <a:p>
            <a:r>
              <a:rPr lang="en-US" sz="4800" b="1" dirty="0" smtClean="0"/>
              <a:t>Chess</a:t>
            </a:r>
            <a:endParaRPr lang="en-US" sz="4800" b="1" dirty="0"/>
          </a:p>
        </p:txBody>
      </p:sp>
    </p:spTree>
    <p:extLst>
      <p:ext uri="{BB962C8B-B14F-4D97-AF65-F5344CB8AC3E}">
        <p14:creationId xmlns:p14="http://schemas.microsoft.com/office/powerpoint/2010/main" val="557931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28575">
                  <a:solidFill>
                    <a:schemeClr val="tx1"/>
                  </a:solidFill>
                </a:ln>
                <a:solidFill>
                  <a:srgbClr val="92D050"/>
                </a:solidFill>
                <a:latin typeface="Impact" panose="020B0806030902050204" pitchFamily="34" charset="0"/>
              </a:rPr>
              <a:t>Austin March</a:t>
            </a:r>
            <a:endParaRPr lang="en-US" sz="9600" b="1" dirty="0">
              <a:ln w="28575">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a:stretch>
            <a:fillRect/>
          </a:stretch>
        </p:blipFill>
        <p:spPr>
          <a:xfrm>
            <a:off x="258651" y="1573440"/>
            <a:ext cx="3192887" cy="3192887"/>
          </a:xfrm>
          <a:prstGeom prst="rect">
            <a:avLst/>
          </a:prstGeom>
        </p:spPr>
      </p:pic>
      <p:pic>
        <p:nvPicPr>
          <p:cNvPr id="4" name="Picture 3"/>
          <p:cNvPicPr>
            <a:picLocks noChangeAspect="1"/>
          </p:cNvPicPr>
          <p:nvPr/>
        </p:nvPicPr>
        <p:blipFill>
          <a:blip r:embed="rId3"/>
          <a:stretch>
            <a:fillRect/>
          </a:stretch>
        </p:blipFill>
        <p:spPr>
          <a:xfrm>
            <a:off x="4394457" y="1690688"/>
            <a:ext cx="3155458" cy="3166768"/>
          </a:xfrm>
          <a:prstGeom prst="rect">
            <a:avLst/>
          </a:prstGeom>
        </p:spPr>
      </p:pic>
      <p:pic>
        <p:nvPicPr>
          <p:cNvPr id="5" name="Picture 4"/>
          <p:cNvPicPr>
            <a:picLocks noChangeAspect="1"/>
          </p:cNvPicPr>
          <p:nvPr/>
        </p:nvPicPr>
        <p:blipFill>
          <a:blip r:embed="rId4"/>
          <a:stretch>
            <a:fillRect/>
          </a:stretch>
        </p:blipFill>
        <p:spPr>
          <a:xfrm>
            <a:off x="8492835" y="1690688"/>
            <a:ext cx="3205816" cy="3217307"/>
          </a:xfrm>
          <a:prstGeom prst="rect">
            <a:avLst/>
          </a:prstGeom>
        </p:spPr>
      </p:pic>
      <p:sp>
        <p:nvSpPr>
          <p:cNvPr id="6" name="TextBox 5"/>
          <p:cNvSpPr txBox="1"/>
          <p:nvPr/>
        </p:nvSpPr>
        <p:spPr>
          <a:xfrm>
            <a:off x="1654455" y="4549676"/>
            <a:ext cx="5895460" cy="2308324"/>
          </a:xfrm>
          <a:prstGeom prst="rect">
            <a:avLst/>
          </a:prstGeom>
          <a:noFill/>
        </p:spPr>
        <p:txBody>
          <a:bodyPr wrap="none" rtlCol="0">
            <a:spAutoFit/>
          </a:bodyPr>
          <a:lstStyle/>
          <a:p>
            <a:r>
              <a:rPr lang="en-US" sz="4800" b="1" dirty="0" smtClean="0"/>
              <a:t>Scouting Heritage</a:t>
            </a:r>
          </a:p>
          <a:p>
            <a:r>
              <a:rPr lang="en-US" sz="4800" b="1" dirty="0" smtClean="0"/>
              <a:t>Programming</a:t>
            </a:r>
          </a:p>
          <a:p>
            <a:r>
              <a:rPr lang="en-US" sz="4800" b="1" dirty="0" smtClean="0"/>
              <a:t>Disabilities Awareness</a:t>
            </a:r>
            <a:endParaRPr lang="en-US" sz="4800" b="1" dirty="0"/>
          </a:p>
        </p:txBody>
      </p:sp>
    </p:spTree>
    <p:extLst>
      <p:ext uri="{BB962C8B-B14F-4D97-AF65-F5344CB8AC3E}">
        <p14:creationId xmlns:p14="http://schemas.microsoft.com/office/powerpoint/2010/main" val="582419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28575">
                  <a:solidFill>
                    <a:schemeClr val="tx1"/>
                  </a:solidFill>
                </a:ln>
                <a:solidFill>
                  <a:srgbClr val="92D050"/>
                </a:solidFill>
                <a:latin typeface="Impact" panose="020B0806030902050204" pitchFamily="34" charset="0"/>
              </a:rPr>
              <a:t>Dylan Schweitzer</a:t>
            </a:r>
            <a:endParaRPr lang="en-US" sz="9600" b="1" dirty="0">
              <a:ln w="28575">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46" y="1630043"/>
            <a:ext cx="2866421" cy="2892244"/>
          </a:xfrm>
          <a:prstGeom prst="rect">
            <a:avLst/>
          </a:prstGeom>
        </p:spPr>
      </p:pic>
      <p:pic>
        <p:nvPicPr>
          <p:cNvPr id="5" name="Picture 4"/>
          <p:cNvPicPr>
            <a:picLocks noChangeAspect="1"/>
          </p:cNvPicPr>
          <p:nvPr/>
        </p:nvPicPr>
        <p:blipFill>
          <a:blip r:embed="rId3"/>
          <a:stretch>
            <a:fillRect/>
          </a:stretch>
        </p:blipFill>
        <p:spPr>
          <a:xfrm>
            <a:off x="8889197" y="1585142"/>
            <a:ext cx="2925182" cy="2964534"/>
          </a:xfrm>
          <a:prstGeom prst="rect">
            <a:avLst/>
          </a:prstGeom>
        </p:spPr>
      </p:pic>
      <p:pic>
        <p:nvPicPr>
          <p:cNvPr id="7" name="Picture 6"/>
          <p:cNvPicPr>
            <a:picLocks noChangeAspect="1"/>
          </p:cNvPicPr>
          <p:nvPr/>
        </p:nvPicPr>
        <p:blipFill>
          <a:blip r:embed="rId4"/>
          <a:stretch>
            <a:fillRect/>
          </a:stretch>
        </p:blipFill>
        <p:spPr>
          <a:xfrm>
            <a:off x="4543324" y="1690688"/>
            <a:ext cx="2980416" cy="2964534"/>
          </a:xfrm>
          <a:prstGeom prst="rect">
            <a:avLst/>
          </a:prstGeom>
        </p:spPr>
      </p:pic>
      <p:sp>
        <p:nvSpPr>
          <p:cNvPr id="8" name="TextBox 7"/>
          <p:cNvSpPr txBox="1"/>
          <p:nvPr/>
        </p:nvSpPr>
        <p:spPr>
          <a:xfrm>
            <a:off x="2665926" y="4047400"/>
            <a:ext cx="12192000" cy="2308324"/>
          </a:xfrm>
          <a:prstGeom prst="rect">
            <a:avLst/>
          </a:prstGeom>
          <a:noFill/>
        </p:spPr>
        <p:txBody>
          <a:bodyPr wrap="square" rtlCol="0">
            <a:spAutoFit/>
          </a:bodyPr>
          <a:lstStyle/>
          <a:p>
            <a:r>
              <a:rPr lang="en-US" sz="4800" b="1" dirty="0" smtClean="0"/>
              <a:t>Aviation</a:t>
            </a:r>
          </a:p>
          <a:p>
            <a:r>
              <a:rPr lang="en-US" sz="4800" b="1" dirty="0" smtClean="0"/>
              <a:t>Leatherwork</a:t>
            </a:r>
          </a:p>
          <a:p>
            <a:r>
              <a:rPr lang="en-US" sz="4800" b="1" dirty="0" smtClean="0"/>
              <a:t>Wood Carving</a:t>
            </a:r>
            <a:endParaRPr lang="en-US" sz="4800" b="1" dirty="0"/>
          </a:p>
        </p:txBody>
      </p:sp>
    </p:spTree>
    <p:extLst>
      <p:ext uri="{BB962C8B-B14F-4D97-AF65-F5344CB8AC3E}">
        <p14:creationId xmlns:p14="http://schemas.microsoft.com/office/powerpoint/2010/main" val="2064634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28575">
                  <a:solidFill>
                    <a:schemeClr val="tx1"/>
                  </a:solidFill>
                </a:ln>
                <a:solidFill>
                  <a:srgbClr val="92D050"/>
                </a:solidFill>
                <a:latin typeface="Impact" panose="020B0806030902050204" pitchFamily="34" charset="0"/>
              </a:rPr>
              <a:t>Zack Steele</a:t>
            </a:r>
            <a:endParaRPr lang="en-US" sz="9600" b="1" dirty="0">
              <a:ln w="28575">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0760" y="2369108"/>
            <a:ext cx="3670479" cy="3703546"/>
          </a:xfrm>
          <a:prstGeom prst="rect">
            <a:avLst/>
          </a:prstGeom>
        </p:spPr>
      </p:pic>
      <p:sp>
        <p:nvSpPr>
          <p:cNvPr id="4" name="TextBox 3"/>
          <p:cNvSpPr txBox="1"/>
          <p:nvPr/>
        </p:nvSpPr>
        <p:spPr>
          <a:xfrm>
            <a:off x="2203360" y="1953610"/>
            <a:ext cx="2308774" cy="830997"/>
          </a:xfrm>
          <a:prstGeom prst="rect">
            <a:avLst/>
          </a:prstGeom>
          <a:noFill/>
        </p:spPr>
        <p:txBody>
          <a:bodyPr wrap="none" rtlCol="0">
            <a:spAutoFit/>
          </a:bodyPr>
          <a:lstStyle/>
          <a:p>
            <a:r>
              <a:rPr lang="en-US" sz="4800" b="1" dirty="0" smtClean="0"/>
              <a:t>Aviation</a:t>
            </a:r>
            <a:endParaRPr lang="en-US" sz="4800" b="1" dirty="0"/>
          </a:p>
        </p:txBody>
      </p:sp>
    </p:spTree>
    <p:extLst>
      <p:ext uri="{BB962C8B-B14F-4D97-AF65-F5344CB8AC3E}">
        <p14:creationId xmlns:p14="http://schemas.microsoft.com/office/powerpoint/2010/main" val="1837707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28575">
                  <a:solidFill>
                    <a:schemeClr val="tx1"/>
                  </a:solidFill>
                </a:ln>
                <a:solidFill>
                  <a:srgbClr val="92D050"/>
                </a:solidFill>
                <a:latin typeface="Impact" panose="020B0806030902050204" pitchFamily="34" charset="0"/>
              </a:rPr>
              <a:t>Zach </a:t>
            </a:r>
            <a:r>
              <a:rPr lang="en-US" sz="9600" b="1" dirty="0" err="1" smtClean="0">
                <a:ln w="28575">
                  <a:solidFill>
                    <a:schemeClr val="tx1"/>
                  </a:solidFill>
                </a:ln>
                <a:solidFill>
                  <a:srgbClr val="92D050"/>
                </a:solidFill>
                <a:latin typeface="Impact" panose="020B0806030902050204" pitchFamily="34" charset="0"/>
              </a:rPr>
              <a:t>Szklarz</a:t>
            </a:r>
            <a:endParaRPr lang="en-US" sz="9600" b="1" dirty="0">
              <a:ln w="28575">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a:stretch>
            <a:fillRect/>
          </a:stretch>
        </p:blipFill>
        <p:spPr>
          <a:xfrm>
            <a:off x="4138410" y="2641615"/>
            <a:ext cx="3915179" cy="3833042"/>
          </a:xfrm>
          <a:prstGeom prst="rect">
            <a:avLst/>
          </a:prstGeom>
        </p:spPr>
      </p:pic>
      <p:sp>
        <p:nvSpPr>
          <p:cNvPr id="4" name="TextBox 3"/>
          <p:cNvSpPr txBox="1"/>
          <p:nvPr/>
        </p:nvSpPr>
        <p:spPr>
          <a:xfrm>
            <a:off x="2203360" y="1953610"/>
            <a:ext cx="2891689" cy="830997"/>
          </a:xfrm>
          <a:prstGeom prst="rect">
            <a:avLst/>
          </a:prstGeom>
          <a:noFill/>
        </p:spPr>
        <p:txBody>
          <a:bodyPr wrap="none" rtlCol="0">
            <a:spAutoFit/>
          </a:bodyPr>
          <a:lstStyle/>
          <a:p>
            <a:r>
              <a:rPr lang="en-US" sz="4800" b="1" dirty="0" smtClean="0"/>
              <a:t>Family Life</a:t>
            </a:r>
            <a:endParaRPr lang="en-US" sz="4800" b="1" dirty="0"/>
          </a:p>
        </p:txBody>
      </p:sp>
    </p:spTree>
    <p:extLst>
      <p:ext uri="{BB962C8B-B14F-4D97-AF65-F5344CB8AC3E}">
        <p14:creationId xmlns:p14="http://schemas.microsoft.com/office/powerpoint/2010/main" val="3841649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28575">
                  <a:solidFill>
                    <a:schemeClr val="tx1"/>
                  </a:solidFill>
                </a:ln>
                <a:solidFill>
                  <a:srgbClr val="92D050"/>
                </a:solidFill>
                <a:latin typeface="Impact" panose="020B0806030902050204" pitchFamily="34" charset="0"/>
              </a:rPr>
              <a:t>Dominick </a:t>
            </a:r>
            <a:r>
              <a:rPr lang="en-US" sz="9600" b="1" dirty="0" err="1" smtClean="0">
                <a:ln w="28575">
                  <a:solidFill>
                    <a:schemeClr val="tx1"/>
                  </a:solidFill>
                </a:ln>
                <a:solidFill>
                  <a:srgbClr val="92D050"/>
                </a:solidFill>
                <a:latin typeface="Impact" panose="020B0806030902050204" pitchFamily="34" charset="0"/>
              </a:rPr>
              <a:t>Zangara</a:t>
            </a:r>
            <a:endParaRPr lang="en-US" sz="9600" b="1" dirty="0">
              <a:ln w="28575">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a:stretch>
            <a:fillRect/>
          </a:stretch>
        </p:blipFill>
        <p:spPr>
          <a:xfrm>
            <a:off x="476987" y="1690688"/>
            <a:ext cx="3296523" cy="3296523"/>
          </a:xfrm>
          <a:prstGeom prst="rect">
            <a:avLst/>
          </a:prstGeom>
        </p:spPr>
      </p:pic>
      <p:pic>
        <p:nvPicPr>
          <p:cNvPr id="4" name="Picture 3"/>
          <p:cNvPicPr>
            <a:picLocks noChangeAspect="1"/>
          </p:cNvPicPr>
          <p:nvPr/>
        </p:nvPicPr>
        <p:blipFill>
          <a:blip r:embed="rId3"/>
          <a:stretch>
            <a:fillRect/>
          </a:stretch>
        </p:blipFill>
        <p:spPr>
          <a:xfrm>
            <a:off x="8178620" y="1562132"/>
            <a:ext cx="3175180" cy="3425079"/>
          </a:xfrm>
          <a:prstGeom prst="rect">
            <a:avLst/>
          </a:prstGeom>
        </p:spPr>
      </p:pic>
      <p:sp>
        <p:nvSpPr>
          <p:cNvPr id="5" name="TextBox 4"/>
          <p:cNvSpPr txBox="1"/>
          <p:nvPr/>
        </p:nvSpPr>
        <p:spPr>
          <a:xfrm>
            <a:off x="3505774" y="4408008"/>
            <a:ext cx="4940583" cy="1569660"/>
          </a:xfrm>
          <a:prstGeom prst="rect">
            <a:avLst/>
          </a:prstGeom>
          <a:noFill/>
        </p:spPr>
        <p:txBody>
          <a:bodyPr wrap="none" rtlCol="0">
            <a:spAutoFit/>
          </a:bodyPr>
          <a:lstStyle/>
          <a:p>
            <a:r>
              <a:rPr lang="en-US" sz="4800" b="1" dirty="0" smtClean="0"/>
              <a:t>American Heritage</a:t>
            </a:r>
          </a:p>
          <a:p>
            <a:r>
              <a:rPr lang="en-US" sz="4800" b="1" dirty="0" smtClean="0"/>
              <a:t>Search and Rescue</a:t>
            </a:r>
            <a:endParaRPr lang="en-US" sz="4800" b="1" dirty="0"/>
          </a:p>
        </p:txBody>
      </p:sp>
    </p:spTree>
    <p:extLst>
      <p:ext uri="{BB962C8B-B14F-4D97-AF65-F5344CB8AC3E}">
        <p14:creationId xmlns:p14="http://schemas.microsoft.com/office/powerpoint/2010/main" val="1443401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28575">
                  <a:solidFill>
                    <a:schemeClr val="tx1"/>
                  </a:solidFill>
                </a:ln>
                <a:solidFill>
                  <a:srgbClr val="92D050"/>
                </a:solidFill>
                <a:latin typeface="Impact" panose="020B0806030902050204" pitchFamily="34" charset="0"/>
              </a:rPr>
              <a:t>Rank Advancement</a:t>
            </a:r>
            <a:endParaRPr lang="en-US" sz="9600" b="1" dirty="0">
              <a:ln w="28575">
                <a:solidFill>
                  <a:schemeClr val="tx1"/>
                </a:solidFill>
              </a:ln>
              <a:solidFill>
                <a:srgbClr val="92D050"/>
              </a:solidFill>
              <a:latin typeface="Impact" panose="020B080603090205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0" b="99342" l="17697" r="82865">
                        <a14:foregroundMark x1="30056" y1="40132" x2="20225" y2="8553"/>
                        <a14:foregroundMark x1="35955" y1="33553" x2="46910" y2="5921"/>
                        <a14:foregroundMark x1="56461" y1="43421" x2="58708" y2="2632"/>
                        <a14:foregroundMark x1="74438" y1="42763" x2="73034" y2="1974"/>
                        <a14:foregroundMark x1="69663" y1="94737" x2="64607" y2="56579"/>
                        <a14:foregroundMark x1="52247" y1="95395" x2="48596" y2="53947"/>
                        <a14:foregroundMark x1="72753" y1="63158" x2="62921" y2="88158"/>
                        <a14:foregroundMark x1="65730" y1="90132" x2="62921" y2="63158"/>
                        <a14:foregroundMark x1="62360" y1="65132" x2="61236" y2="76974"/>
                        <a14:foregroundMark x1="62921" y1="60526" x2="60955" y2="67763"/>
                        <a14:foregroundMark x1="63202" y1="88816" x2="60674" y2="70395"/>
                        <a14:foregroundMark x1="62360" y1="86842" x2="61517" y2="82237"/>
                        <a14:foregroundMark x1="65169" y1="74342" x2="65169" y2="74342"/>
                        <a14:foregroundMark x1="74157" y1="76316" x2="74157" y2="76316"/>
                        <a14:foregroundMark x1="70506" y1="89474" x2="70506" y2="89474"/>
                        <a14:foregroundMark x1="67135" y1="94079" x2="67135" y2="94079"/>
                        <a14:backgroundMark x1="20225" y1="8553" x2="20225" y2="8553"/>
                        <a14:backgroundMark x1="46910" y1="5263" x2="46910" y2="5263"/>
                        <a14:backgroundMark x1="48876" y1="53947" x2="48876" y2="53947"/>
                      </a14:backgroundRemoval>
                    </a14:imgEffect>
                  </a14:imgLayer>
                </a14:imgProps>
              </a:ext>
              <a:ext uri="{28A0092B-C50C-407E-A947-70E740481C1C}">
                <a14:useLocalDpi xmlns:a14="http://schemas.microsoft.com/office/drawing/2010/main" val="0"/>
              </a:ext>
            </a:extLst>
          </a:blip>
          <a:stretch>
            <a:fillRect/>
          </a:stretch>
        </p:blipFill>
        <p:spPr>
          <a:xfrm>
            <a:off x="1643670" y="1690688"/>
            <a:ext cx="8904660" cy="3792726"/>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7874" b="94751" l="19322" r="82006">
                        <a14:foregroundMark x1="26401" y1="11549" x2="25074" y2="84777"/>
                        <a14:foregroundMark x1="48525" y1="13123" x2="49410" y2="85827"/>
                        <a14:foregroundMark x1="72419" y1="13911" x2="73894" y2="84514"/>
                        <a14:backgroundMark x1="23009" y1="92913" x2="29646" y2="82415"/>
                        <a14:backgroundMark x1="47788" y1="92913" x2="54130" y2="82940"/>
                        <a14:backgroundMark x1="70944" y1="92913" x2="76696" y2="86352"/>
                        <a14:backgroundMark x1="28614" y1="13386" x2="33481" y2="46719"/>
                        <a14:backgroundMark x1="33481" y1="46457" x2="31858" y2="66667"/>
                        <a14:backgroundMark x1="31858" y1="66667" x2="28319" y2="74278"/>
                        <a14:backgroundMark x1="28319" y1="74278" x2="27434" y2="82415"/>
                        <a14:backgroundMark x1="45723" y1="16535" x2="42773" y2="32546"/>
                        <a14:backgroundMark x1="42773" y1="32546" x2="44690" y2="47507"/>
                        <a14:backgroundMark x1="44690" y1="47507" x2="45428" y2="64567"/>
                        <a14:backgroundMark x1="69027" y1="19423" x2="66962" y2="30184"/>
                        <a14:backgroundMark x1="66667" y1="29921" x2="66667" y2="40157"/>
                        <a14:backgroundMark x1="66667" y1="40157" x2="68879" y2="58793"/>
                        <a14:backgroundMark x1="68879" y1="59318" x2="72124" y2="78478"/>
                        <a14:backgroundMark x1="52065" y1="15223" x2="53835" y2="29134"/>
                        <a14:backgroundMark x1="53835" y1="29396" x2="56785" y2="53543"/>
                      </a14:backgroundRemoval>
                    </a14:imgEffect>
                  </a14:imgLayer>
                </a14:imgProps>
              </a:ext>
              <a:ext uri="{28A0092B-C50C-407E-A947-70E740481C1C}">
                <a14:useLocalDpi xmlns:a14="http://schemas.microsoft.com/office/drawing/2010/main" val="0"/>
              </a:ext>
            </a:extLst>
          </a:blip>
          <a:stretch>
            <a:fillRect/>
          </a:stretch>
        </p:blipFill>
        <p:spPr>
          <a:xfrm>
            <a:off x="5228824" y="5483414"/>
            <a:ext cx="1957588" cy="1100060"/>
          </a:xfrm>
          <a:prstGeom prst="rect">
            <a:avLst/>
          </a:prstGeom>
        </p:spPr>
      </p:pic>
    </p:spTree>
    <p:extLst>
      <p:ext uri="{BB962C8B-B14F-4D97-AF65-F5344CB8AC3E}">
        <p14:creationId xmlns:p14="http://schemas.microsoft.com/office/powerpoint/2010/main" val="1344217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Scout Rank</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8684" l="15169" r="81742">
                        <a14:foregroundMark x1="21348" y1="6579" x2="29775" y2="39474"/>
                        <a14:backgroundMark x1="26966" y1="62500" x2="41011" y2="88816"/>
                      </a14:backgroundRemoval>
                    </a14:imgEffect>
                  </a14:imgLayer>
                </a14:imgProps>
              </a:ext>
              <a:ext uri="{28A0092B-C50C-407E-A947-70E740481C1C}">
                <a14:useLocalDpi xmlns:a14="http://schemas.microsoft.com/office/drawing/2010/main" val="0"/>
              </a:ext>
            </a:extLst>
          </a:blip>
          <a:stretch>
            <a:fillRect/>
          </a:stretch>
        </p:blipFill>
        <p:spPr>
          <a:xfrm>
            <a:off x="1437608" y="1690688"/>
            <a:ext cx="8904660" cy="3792726"/>
          </a:xfrm>
          <a:prstGeom prst="rect">
            <a:avLst/>
          </a:prstGeom>
        </p:spPr>
      </p:pic>
      <p:sp>
        <p:nvSpPr>
          <p:cNvPr id="6" name="TextBox 5"/>
          <p:cNvSpPr txBox="1"/>
          <p:nvPr/>
        </p:nvSpPr>
        <p:spPr>
          <a:xfrm>
            <a:off x="838200" y="3587051"/>
            <a:ext cx="10636876" cy="2831544"/>
          </a:xfrm>
          <a:prstGeom prst="rect">
            <a:avLst/>
          </a:prstGeom>
          <a:noFill/>
        </p:spPr>
        <p:txBody>
          <a:bodyPr wrap="square" rtlCol="0">
            <a:spAutoFit/>
          </a:bodyPr>
          <a:lstStyle/>
          <a:p>
            <a:r>
              <a:rPr lang="en-US" sz="3200" dirty="0" smtClean="0"/>
              <a:t>Throughout </a:t>
            </a:r>
            <a:r>
              <a:rPr lang="en-US" sz="3200" dirty="0"/>
              <a:t>the year we have the pleasure of welcoming new Scouts to our Troop.  When each new boy joins the troop, he is encouraged to quickly earn the Scout Rank.  To do this, a boy must learn the Boy Scout Oath, Promise and Law as well as the Scout Sign, Salute, and Handshake.</a:t>
            </a:r>
            <a:r>
              <a:rPr lang="en-US" b="0" dirty="0" smtClean="0">
                <a:effectLst/>
              </a:rPr>
              <a:t/>
            </a:r>
            <a:br>
              <a:rPr lang="en-US" b="0" dirty="0" smtClean="0">
                <a:effectLst/>
              </a:rPr>
            </a:br>
            <a:endParaRPr lang="en-US" dirty="0"/>
          </a:p>
        </p:txBody>
      </p:sp>
    </p:spTree>
    <p:extLst>
      <p:ext uri="{BB962C8B-B14F-4D97-AF65-F5344CB8AC3E}">
        <p14:creationId xmlns:p14="http://schemas.microsoft.com/office/powerpoint/2010/main" val="26564499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Scout Rank</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8684" l="15169" r="81742">
                        <a14:foregroundMark x1="21348" y1="6579" x2="29775" y2="39474"/>
                        <a14:backgroundMark x1="26966" y1="62500" x2="41011" y2="88816"/>
                      </a14:backgroundRemoval>
                    </a14:imgEffect>
                  </a14:imgLayer>
                </a14:imgProps>
              </a:ext>
              <a:ext uri="{28A0092B-C50C-407E-A947-70E740481C1C}">
                <a14:useLocalDpi xmlns:a14="http://schemas.microsoft.com/office/drawing/2010/main" val="0"/>
              </a:ext>
            </a:extLst>
          </a:blip>
          <a:stretch>
            <a:fillRect/>
          </a:stretch>
        </p:blipFill>
        <p:spPr>
          <a:xfrm>
            <a:off x="1437608" y="1690688"/>
            <a:ext cx="8904660" cy="3792726"/>
          </a:xfrm>
          <a:prstGeom prst="rect">
            <a:avLst/>
          </a:prstGeom>
        </p:spPr>
      </p:pic>
      <p:sp>
        <p:nvSpPr>
          <p:cNvPr id="6" name="TextBox 5"/>
          <p:cNvSpPr txBox="1"/>
          <p:nvPr/>
        </p:nvSpPr>
        <p:spPr>
          <a:xfrm>
            <a:off x="838200" y="3587051"/>
            <a:ext cx="10636876" cy="1077218"/>
          </a:xfrm>
          <a:prstGeom prst="rect">
            <a:avLst/>
          </a:prstGeom>
          <a:noFill/>
        </p:spPr>
        <p:txBody>
          <a:bodyPr wrap="square" rtlCol="0">
            <a:spAutoFit/>
          </a:bodyPr>
          <a:lstStyle/>
          <a:p>
            <a:r>
              <a:rPr lang="en-US" sz="3200" dirty="0" smtClean="0"/>
              <a:t>We recognize the following Scouts this evening for earning the Scout Rank since our last Court of Honor:</a:t>
            </a:r>
          </a:p>
        </p:txBody>
      </p:sp>
      <p:sp>
        <p:nvSpPr>
          <p:cNvPr id="4" name="TextBox 3"/>
          <p:cNvSpPr txBox="1"/>
          <p:nvPr/>
        </p:nvSpPr>
        <p:spPr>
          <a:xfrm>
            <a:off x="1437608" y="4664269"/>
            <a:ext cx="10515600" cy="1938992"/>
          </a:xfrm>
          <a:prstGeom prst="rect">
            <a:avLst/>
          </a:prstGeom>
          <a:noFill/>
        </p:spPr>
        <p:txBody>
          <a:bodyPr wrap="square" rtlCol="0">
            <a:spAutoFit/>
          </a:bodyPr>
          <a:lstStyle/>
          <a:p>
            <a:r>
              <a:rPr lang="en-US" sz="4000" b="1" dirty="0" smtClean="0"/>
              <a:t>Ethan Carpenter</a:t>
            </a:r>
          </a:p>
          <a:p>
            <a:r>
              <a:rPr lang="en-US" sz="4000" b="1" dirty="0" smtClean="0"/>
              <a:t>Landon Hays</a:t>
            </a:r>
          </a:p>
          <a:p>
            <a:r>
              <a:rPr lang="en-US" sz="4000" b="1" dirty="0" smtClean="0"/>
              <a:t>Dylan Schweitzer</a:t>
            </a:r>
            <a:endParaRPr lang="en-US" sz="4000" b="1" dirty="0"/>
          </a:p>
        </p:txBody>
      </p:sp>
    </p:spTree>
    <p:extLst>
      <p:ext uri="{BB962C8B-B14F-4D97-AF65-F5344CB8AC3E}">
        <p14:creationId xmlns:p14="http://schemas.microsoft.com/office/powerpoint/2010/main" val="3248272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600" b="1" dirty="0" smtClean="0">
                <a:ln w="28575">
                  <a:solidFill>
                    <a:schemeClr val="tx1"/>
                  </a:solidFill>
                </a:ln>
                <a:solidFill>
                  <a:srgbClr val="92D050"/>
                </a:solidFill>
                <a:latin typeface="Impact" panose="020B0806030902050204" pitchFamily="34" charset="0"/>
              </a:rPr>
              <a:t>Agenda</a:t>
            </a:r>
            <a:endParaRPr lang="en-US" sz="8600" b="1" dirty="0"/>
          </a:p>
        </p:txBody>
      </p:sp>
      <p:sp>
        <p:nvSpPr>
          <p:cNvPr id="3" name="Content Placeholder 2"/>
          <p:cNvSpPr>
            <a:spLocks noGrp="1"/>
          </p:cNvSpPr>
          <p:nvPr>
            <p:ph sz="half" idx="1"/>
          </p:nvPr>
        </p:nvSpPr>
        <p:spPr/>
        <p:txBody>
          <a:bodyPr>
            <a:normAutofit fontScale="70000" lnSpcReduction="20000"/>
          </a:bodyPr>
          <a:lstStyle/>
          <a:p>
            <a:pPr marL="0" indent="0">
              <a:buNone/>
            </a:pPr>
            <a:r>
              <a:rPr lang="en-US" b="1" dirty="0" smtClean="0"/>
              <a:t>Opening Flag</a:t>
            </a:r>
          </a:p>
          <a:p>
            <a:pPr marL="0" indent="0">
              <a:buNone/>
            </a:pPr>
            <a:r>
              <a:rPr lang="en-US" b="1" dirty="0" smtClean="0"/>
              <a:t>Introduction</a:t>
            </a:r>
          </a:p>
          <a:p>
            <a:pPr marL="0" indent="0">
              <a:buNone/>
            </a:pPr>
            <a:r>
              <a:rPr lang="en-US" b="1" dirty="0" smtClean="0"/>
              <a:t>Announcements</a:t>
            </a:r>
          </a:p>
          <a:p>
            <a:pPr marL="457200" lvl="1" indent="0">
              <a:buNone/>
            </a:pPr>
            <a:r>
              <a:rPr lang="en-US" dirty="0" smtClean="0"/>
              <a:t>SPL</a:t>
            </a:r>
          </a:p>
          <a:p>
            <a:pPr marL="457200" lvl="1" indent="0">
              <a:buNone/>
            </a:pPr>
            <a:r>
              <a:rPr lang="en-US" dirty="0" smtClean="0"/>
              <a:t>Program</a:t>
            </a:r>
          </a:p>
          <a:p>
            <a:pPr marL="457200" lvl="1" indent="0">
              <a:buNone/>
            </a:pPr>
            <a:r>
              <a:rPr lang="en-US" dirty="0" smtClean="0"/>
              <a:t>Committee</a:t>
            </a:r>
            <a:endParaRPr lang="en-US" dirty="0"/>
          </a:p>
          <a:p>
            <a:pPr marL="0" indent="0">
              <a:buNone/>
            </a:pPr>
            <a:r>
              <a:rPr lang="en-US" b="1" dirty="0" smtClean="0"/>
              <a:t>Awards</a:t>
            </a:r>
          </a:p>
          <a:p>
            <a:pPr marL="457200" lvl="1" indent="0">
              <a:buNone/>
            </a:pPr>
            <a:r>
              <a:rPr lang="en-US" dirty="0" smtClean="0"/>
              <a:t>Service Stars</a:t>
            </a:r>
          </a:p>
          <a:p>
            <a:pPr marL="457200" lvl="1" indent="0">
              <a:buNone/>
            </a:pPr>
            <a:r>
              <a:rPr lang="en-US" dirty="0" smtClean="0"/>
              <a:t>Den Chief</a:t>
            </a:r>
          </a:p>
          <a:p>
            <a:pPr marL="457200" lvl="1" indent="0">
              <a:buNone/>
            </a:pPr>
            <a:r>
              <a:rPr lang="en-US" dirty="0" smtClean="0"/>
              <a:t>Merit Badges</a:t>
            </a:r>
          </a:p>
          <a:p>
            <a:pPr marL="457200" lvl="1" indent="0">
              <a:buNone/>
            </a:pPr>
            <a:r>
              <a:rPr lang="en-US" dirty="0" smtClean="0"/>
              <a:t>Rank Advancement</a:t>
            </a:r>
            <a:endParaRPr lang="en-US" dirty="0"/>
          </a:p>
          <a:p>
            <a:pPr marL="0" indent="0">
              <a:buNone/>
            </a:pPr>
            <a:r>
              <a:rPr lang="en-US" b="1" dirty="0" smtClean="0"/>
              <a:t>Scoutmaster Minute</a:t>
            </a:r>
            <a:endParaRPr lang="en-US" b="1" dirty="0"/>
          </a:p>
          <a:p>
            <a:pPr marL="0" indent="0">
              <a:buNone/>
            </a:pPr>
            <a:r>
              <a:rPr lang="en-US" b="1" dirty="0" smtClean="0"/>
              <a:t>Prayer</a:t>
            </a:r>
          </a:p>
          <a:p>
            <a:pPr marL="0" indent="0">
              <a:buNone/>
            </a:pPr>
            <a:r>
              <a:rPr lang="en-US" b="1" dirty="0" smtClean="0"/>
              <a:t>Closing Flag</a:t>
            </a:r>
            <a:endParaRPr lang="en-US" b="1" dirty="0"/>
          </a:p>
        </p:txBody>
      </p:sp>
    </p:spTree>
    <p:extLst>
      <p:ext uri="{BB962C8B-B14F-4D97-AF65-F5344CB8AC3E}">
        <p14:creationId xmlns:p14="http://schemas.microsoft.com/office/powerpoint/2010/main" val="12057233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Tenderfoot Rank</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6711" l="33427" r="49719"/>
                    </a14:imgEffect>
                  </a14:imgLayer>
                </a14:imgProps>
              </a:ext>
              <a:ext uri="{28A0092B-C50C-407E-A947-70E740481C1C}">
                <a14:useLocalDpi xmlns:a14="http://schemas.microsoft.com/office/drawing/2010/main" val="0"/>
              </a:ext>
            </a:extLst>
          </a:blip>
          <a:stretch>
            <a:fillRect/>
          </a:stretch>
        </p:blipFill>
        <p:spPr>
          <a:xfrm>
            <a:off x="1643670" y="1690688"/>
            <a:ext cx="8904660" cy="3792726"/>
          </a:xfrm>
          <a:prstGeom prst="rect">
            <a:avLst/>
          </a:prstGeom>
        </p:spPr>
      </p:pic>
      <p:sp>
        <p:nvSpPr>
          <p:cNvPr id="4" name="TextBox 3"/>
          <p:cNvSpPr txBox="1"/>
          <p:nvPr/>
        </p:nvSpPr>
        <p:spPr>
          <a:xfrm>
            <a:off x="838200" y="3587051"/>
            <a:ext cx="10636876" cy="3108543"/>
          </a:xfrm>
          <a:prstGeom prst="rect">
            <a:avLst/>
          </a:prstGeom>
          <a:noFill/>
        </p:spPr>
        <p:txBody>
          <a:bodyPr wrap="square" rtlCol="0">
            <a:spAutoFit/>
          </a:bodyPr>
          <a:lstStyle/>
          <a:p>
            <a:r>
              <a:rPr lang="en-US" sz="3200" dirty="0" smtClean="0"/>
              <a:t>Tenderfoot </a:t>
            </a:r>
            <a:r>
              <a:rPr lang="en-US" sz="3200" dirty="0"/>
              <a:t>requirements offer a taste of the great adventures awaiting you in Scouting and can give you the basic skills you'll need to begin taking part in those adventures. You met many challenges in earning the Tenderfoot badge and are to be congratulated.</a:t>
            </a:r>
            <a:r>
              <a:rPr lang="en-US" sz="3200" b="0" dirty="0" smtClean="0">
                <a:effectLst/>
              </a:rPr>
              <a:t/>
            </a:r>
            <a:br>
              <a:rPr lang="en-US" sz="3200" b="0" dirty="0" smtClean="0">
                <a:effectLst/>
              </a:rPr>
            </a:br>
            <a:r>
              <a:rPr lang="en-US" b="0" dirty="0" smtClean="0">
                <a:effectLst/>
              </a:rPr>
              <a:t/>
            </a:r>
            <a:br>
              <a:rPr lang="en-US" b="0" dirty="0" smtClean="0">
                <a:effectLst/>
              </a:rPr>
            </a:br>
            <a:endParaRPr lang="en-US" dirty="0"/>
          </a:p>
        </p:txBody>
      </p:sp>
    </p:spTree>
    <p:extLst>
      <p:ext uri="{BB962C8B-B14F-4D97-AF65-F5344CB8AC3E}">
        <p14:creationId xmlns:p14="http://schemas.microsoft.com/office/powerpoint/2010/main" val="2956471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Tenderfoot Rank</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6711" l="33427" r="49719"/>
                    </a14:imgEffect>
                  </a14:imgLayer>
                </a14:imgProps>
              </a:ext>
              <a:ext uri="{28A0092B-C50C-407E-A947-70E740481C1C}">
                <a14:useLocalDpi xmlns:a14="http://schemas.microsoft.com/office/drawing/2010/main" val="0"/>
              </a:ext>
            </a:extLst>
          </a:blip>
          <a:stretch>
            <a:fillRect/>
          </a:stretch>
        </p:blipFill>
        <p:spPr>
          <a:xfrm>
            <a:off x="1643670" y="1690688"/>
            <a:ext cx="8904660" cy="3792726"/>
          </a:xfrm>
          <a:prstGeom prst="rect">
            <a:avLst/>
          </a:prstGeom>
        </p:spPr>
      </p:pic>
      <p:sp>
        <p:nvSpPr>
          <p:cNvPr id="5" name="TextBox 4"/>
          <p:cNvSpPr txBox="1"/>
          <p:nvPr/>
        </p:nvSpPr>
        <p:spPr>
          <a:xfrm>
            <a:off x="838200" y="3587051"/>
            <a:ext cx="10636876" cy="1077218"/>
          </a:xfrm>
          <a:prstGeom prst="rect">
            <a:avLst/>
          </a:prstGeom>
          <a:noFill/>
        </p:spPr>
        <p:txBody>
          <a:bodyPr wrap="square" rtlCol="0">
            <a:spAutoFit/>
          </a:bodyPr>
          <a:lstStyle/>
          <a:p>
            <a:r>
              <a:rPr lang="en-US" sz="3200" dirty="0" smtClean="0"/>
              <a:t>We recognize the following Scouts this evening for earning the Tenderfoot Scout Rank since our last Court of Honor:</a:t>
            </a:r>
          </a:p>
        </p:txBody>
      </p:sp>
      <p:sp>
        <p:nvSpPr>
          <p:cNvPr id="6" name="TextBox 5"/>
          <p:cNvSpPr txBox="1"/>
          <p:nvPr/>
        </p:nvSpPr>
        <p:spPr>
          <a:xfrm>
            <a:off x="1437608" y="4664269"/>
            <a:ext cx="10515600" cy="707886"/>
          </a:xfrm>
          <a:prstGeom prst="rect">
            <a:avLst/>
          </a:prstGeom>
          <a:noFill/>
        </p:spPr>
        <p:txBody>
          <a:bodyPr wrap="square" rtlCol="0">
            <a:spAutoFit/>
          </a:bodyPr>
          <a:lstStyle/>
          <a:p>
            <a:r>
              <a:rPr lang="en-US" sz="4000" b="1" dirty="0" smtClean="0"/>
              <a:t>None this evening</a:t>
            </a:r>
            <a:endParaRPr lang="en-US" sz="4000" b="1" dirty="0"/>
          </a:p>
        </p:txBody>
      </p:sp>
    </p:spTree>
    <p:extLst>
      <p:ext uri="{BB962C8B-B14F-4D97-AF65-F5344CB8AC3E}">
        <p14:creationId xmlns:p14="http://schemas.microsoft.com/office/powerpoint/2010/main" val="2516872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Second Class Scout</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7368" l="50000" r="66011">
                        <a14:foregroundMark x1="21348" y1="6579" x2="29775" y2="39474"/>
                        <a14:backgroundMark x1="26966" y1="62500" x2="41011" y2="88816"/>
                      </a14:backgroundRemoval>
                    </a14:imgEffect>
                  </a14:imgLayer>
                </a14:imgProps>
              </a:ext>
              <a:ext uri="{28A0092B-C50C-407E-A947-70E740481C1C}">
                <a14:useLocalDpi xmlns:a14="http://schemas.microsoft.com/office/drawing/2010/main" val="0"/>
              </a:ext>
            </a:extLst>
          </a:blip>
          <a:stretch>
            <a:fillRect/>
          </a:stretch>
        </p:blipFill>
        <p:spPr>
          <a:xfrm>
            <a:off x="1643670" y="1690688"/>
            <a:ext cx="8904660" cy="3792726"/>
          </a:xfrm>
          <a:prstGeom prst="rect">
            <a:avLst/>
          </a:prstGeom>
        </p:spPr>
      </p:pic>
      <p:sp>
        <p:nvSpPr>
          <p:cNvPr id="4" name="TextBox 3"/>
          <p:cNvSpPr txBox="1"/>
          <p:nvPr/>
        </p:nvSpPr>
        <p:spPr>
          <a:xfrm>
            <a:off x="838200" y="3587051"/>
            <a:ext cx="10636876" cy="3108543"/>
          </a:xfrm>
          <a:prstGeom prst="rect">
            <a:avLst/>
          </a:prstGeom>
          <a:noFill/>
        </p:spPr>
        <p:txBody>
          <a:bodyPr wrap="square" rtlCol="0">
            <a:spAutoFit/>
          </a:bodyPr>
          <a:lstStyle/>
          <a:p>
            <a:r>
              <a:rPr lang="en-US" sz="3200" dirty="0"/>
              <a:t>To earn Second Class, a Scout must learn how to use a map and compass, how and when to build a campfire, and to safely use pocket knives and wood tools. Second Class Scouts have proven their abilities in camping, first aid, and swimming, and other Scout skills.</a:t>
            </a:r>
            <a:r>
              <a:rPr lang="en-US" sz="3200" b="0" dirty="0" smtClean="0">
                <a:effectLst/>
              </a:rPr>
              <a:t/>
            </a:r>
            <a:br>
              <a:rPr lang="en-US" sz="3200" b="0" dirty="0" smtClean="0">
                <a:effectLst/>
              </a:rPr>
            </a:br>
            <a:r>
              <a:rPr lang="en-US" b="0" dirty="0" smtClean="0">
                <a:effectLst/>
              </a:rPr>
              <a:t/>
            </a:r>
            <a:br>
              <a:rPr lang="en-US" b="0" dirty="0" smtClean="0">
                <a:effectLst/>
              </a:rPr>
            </a:br>
            <a:endParaRPr lang="en-US" dirty="0"/>
          </a:p>
        </p:txBody>
      </p:sp>
    </p:spTree>
    <p:extLst>
      <p:ext uri="{BB962C8B-B14F-4D97-AF65-F5344CB8AC3E}">
        <p14:creationId xmlns:p14="http://schemas.microsoft.com/office/powerpoint/2010/main" val="223314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Second Class Scout</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7368" l="50000" r="66011">
                        <a14:foregroundMark x1="21348" y1="6579" x2="29775" y2="39474"/>
                        <a14:backgroundMark x1="26966" y1="62500" x2="41011" y2="88816"/>
                      </a14:backgroundRemoval>
                    </a14:imgEffect>
                  </a14:imgLayer>
                </a14:imgProps>
              </a:ext>
              <a:ext uri="{28A0092B-C50C-407E-A947-70E740481C1C}">
                <a14:useLocalDpi xmlns:a14="http://schemas.microsoft.com/office/drawing/2010/main" val="0"/>
              </a:ext>
            </a:extLst>
          </a:blip>
          <a:stretch>
            <a:fillRect/>
          </a:stretch>
        </p:blipFill>
        <p:spPr>
          <a:xfrm>
            <a:off x="1643670" y="1690688"/>
            <a:ext cx="8904660" cy="3792726"/>
          </a:xfrm>
          <a:prstGeom prst="rect">
            <a:avLst/>
          </a:prstGeom>
        </p:spPr>
      </p:pic>
      <p:sp>
        <p:nvSpPr>
          <p:cNvPr id="5" name="TextBox 4"/>
          <p:cNvSpPr txBox="1"/>
          <p:nvPr/>
        </p:nvSpPr>
        <p:spPr>
          <a:xfrm>
            <a:off x="838200" y="3587051"/>
            <a:ext cx="10636876" cy="1077218"/>
          </a:xfrm>
          <a:prstGeom prst="rect">
            <a:avLst/>
          </a:prstGeom>
          <a:noFill/>
        </p:spPr>
        <p:txBody>
          <a:bodyPr wrap="square" rtlCol="0">
            <a:spAutoFit/>
          </a:bodyPr>
          <a:lstStyle/>
          <a:p>
            <a:r>
              <a:rPr lang="en-US" sz="3200" dirty="0" smtClean="0"/>
              <a:t>We recognize the following Scouts this evening for earning the Second Class Scout Rank since our last Court of Honor:</a:t>
            </a:r>
          </a:p>
        </p:txBody>
      </p:sp>
      <p:sp>
        <p:nvSpPr>
          <p:cNvPr id="6" name="TextBox 5"/>
          <p:cNvSpPr txBox="1"/>
          <p:nvPr/>
        </p:nvSpPr>
        <p:spPr>
          <a:xfrm>
            <a:off x="1437608" y="4821694"/>
            <a:ext cx="10515600" cy="1323439"/>
          </a:xfrm>
          <a:prstGeom prst="rect">
            <a:avLst/>
          </a:prstGeom>
          <a:noFill/>
        </p:spPr>
        <p:txBody>
          <a:bodyPr wrap="square" rtlCol="0">
            <a:spAutoFit/>
          </a:bodyPr>
          <a:lstStyle/>
          <a:p>
            <a:r>
              <a:rPr lang="en-US" sz="4000" b="1" dirty="0" smtClean="0"/>
              <a:t>Jack Fairman</a:t>
            </a:r>
          </a:p>
          <a:p>
            <a:r>
              <a:rPr lang="en-US" sz="4000" b="1" dirty="0" smtClean="0"/>
              <a:t>Carson Harrop</a:t>
            </a:r>
            <a:endParaRPr lang="en-US" sz="4000" b="1" dirty="0" smtClean="0"/>
          </a:p>
        </p:txBody>
      </p:sp>
      <p:sp>
        <p:nvSpPr>
          <p:cNvPr id="7" name="TextBox 6"/>
          <p:cNvSpPr txBox="1"/>
          <p:nvPr/>
        </p:nvSpPr>
        <p:spPr>
          <a:xfrm>
            <a:off x="5753903" y="4821693"/>
            <a:ext cx="10515600" cy="1323439"/>
          </a:xfrm>
          <a:prstGeom prst="rect">
            <a:avLst/>
          </a:prstGeom>
          <a:noFill/>
        </p:spPr>
        <p:txBody>
          <a:bodyPr wrap="square" rtlCol="0">
            <a:spAutoFit/>
          </a:bodyPr>
          <a:lstStyle/>
          <a:p>
            <a:r>
              <a:rPr lang="en-US" sz="4000" b="1" dirty="0" smtClean="0"/>
              <a:t>Zack Steele</a:t>
            </a:r>
          </a:p>
          <a:p>
            <a:r>
              <a:rPr lang="en-US" sz="4000" b="1" dirty="0" smtClean="0"/>
              <a:t>Dominick Weckerly</a:t>
            </a:r>
            <a:endParaRPr lang="en-US" sz="4000" b="1" dirty="0"/>
          </a:p>
        </p:txBody>
      </p:sp>
    </p:spTree>
    <p:extLst>
      <p:ext uri="{BB962C8B-B14F-4D97-AF65-F5344CB8AC3E}">
        <p14:creationId xmlns:p14="http://schemas.microsoft.com/office/powerpoint/2010/main" val="11730224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First Class Scout</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7368" l="66011" r="82865">
                        <a14:foregroundMark x1="21348" y1="6579" x2="29775" y2="39474"/>
                        <a14:backgroundMark x1="26966" y1="62500" x2="41011" y2="88816"/>
                      </a14:backgroundRemoval>
                    </a14:imgEffect>
                  </a14:imgLayer>
                </a14:imgProps>
              </a:ext>
              <a:ext uri="{28A0092B-C50C-407E-A947-70E740481C1C}">
                <a14:useLocalDpi xmlns:a14="http://schemas.microsoft.com/office/drawing/2010/main" val="0"/>
              </a:ext>
            </a:extLst>
          </a:blip>
          <a:stretch>
            <a:fillRect/>
          </a:stretch>
        </p:blipFill>
        <p:spPr>
          <a:xfrm>
            <a:off x="1643670" y="1690688"/>
            <a:ext cx="8904660" cy="3792726"/>
          </a:xfrm>
          <a:prstGeom prst="rect">
            <a:avLst/>
          </a:prstGeom>
        </p:spPr>
      </p:pic>
      <p:sp>
        <p:nvSpPr>
          <p:cNvPr id="4" name="TextBox 3"/>
          <p:cNvSpPr txBox="1"/>
          <p:nvPr/>
        </p:nvSpPr>
        <p:spPr>
          <a:xfrm>
            <a:off x="838200" y="3587051"/>
            <a:ext cx="10636876" cy="3724096"/>
          </a:xfrm>
          <a:prstGeom prst="rect">
            <a:avLst/>
          </a:prstGeom>
          <a:noFill/>
        </p:spPr>
        <p:txBody>
          <a:bodyPr wrap="square" rtlCol="0">
            <a:spAutoFit/>
          </a:bodyPr>
          <a:lstStyle/>
          <a:p>
            <a:r>
              <a:rPr lang="en-US" sz="2800" dirty="0"/>
              <a:t>The founder of Scouting, Lord Baden Powell, said that all Scouts should earn First Class.  Now you have tested yourself even more. You have tried greater adventures and practiced your Scout skills many times. With your confidence and knowledge you now have, people will expect more of you, and you will expect more of yourself. You are prepared to be more of a leader in your patrol, your troop, and your community.</a:t>
            </a:r>
            <a:r>
              <a:rPr lang="en-US" sz="3200" b="0" dirty="0" smtClean="0">
                <a:effectLst/>
              </a:rPr>
              <a:t/>
            </a:r>
            <a:br>
              <a:rPr lang="en-US" sz="3200" b="0" dirty="0" smtClean="0">
                <a:effectLst/>
              </a:rPr>
            </a:br>
            <a:r>
              <a:rPr lang="en-US" sz="3200" b="0" dirty="0" smtClean="0">
                <a:effectLst/>
              </a:rPr>
              <a:t/>
            </a:r>
            <a:br>
              <a:rPr lang="en-US" sz="3200" b="0" dirty="0" smtClean="0">
                <a:effectLst/>
              </a:rPr>
            </a:br>
            <a:r>
              <a:rPr lang="en-US" b="0" dirty="0" smtClean="0">
                <a:effectLst/>
              </a:rPr>
              <a:t/>
            </a:r>
            <a:br>
              <a:rPr lang="en-US" b="0" dirty="0" smtClean="0">
                <a:effectLst/>
              </a:rPr>
            </a:br>
            <a:endParaRPr lang="en-US" dirty="0"/>
          </a:p>
        </p:txBody>
      </p:sp>
    </p:spTree>
    <p:extLst>
      <p:ext uri="{BB962C8B-B14F-4D97-AF65-F5344CB8AC3E}">
        <p14:creationId xmlns:p14="http://schemas.microsoft.com/office/powerpoint/2010/main" val="30811561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First Class Scout</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7368" l="66011" r="82865">
                        <a14:foregroundMark x1="21348" y1="6579" x2="29775" y2="39474"/>
                        <a14:backgroundMark x1="26966" y1="62500" x2="41011" y2="88816"/>
                      </a14:backgroundRemoval>
                    </a14:imgEffect>
                  </a14:imgLayer>
                </a14:imgProps>
              </a:ext>
              <a:ext uri="{28A0092B-C50C-407E-A947-70E740481C1C}">
                <a14:useLocalDpi xmlns:a14="http://schemas.microsoft.com/office/drawing/2010/main" val="0"/>
              </a:ext>
            </a:extLst>
          </a:blip>
          <a:stretch>
            <a:fillRect/>
          </a:stretch>
        </p:blipFill>
        <p:spPr>
          <a:xfrm>
            <a:off x="1643670" y="1690688"/>
            <a:ext cx="8904660" cy="3792726"/>
          </a:xfrm>
          <a:prstGeom prst="rect">
            <a:avLst/>
          </a:prstGeom>
        </p:spPr>
      </p:pic>
      <p:sp>
        <p:nvSpPr>
          <p:cNvPr id="5" name="TextBox 4"/>
          <p:cNvSpPr txBox="1"/>
          <p:nvPr/>
        </p:nvSpPr>
        <p:spPr>
          <a:xfrm>
            <a:off x="838200" y="3587051"/>
            <a:ext cx="10636876" cy="1077218"/>
          </a:xfrm>
          <a:prstGeom prst="rect">
            <a:avLst/>
          </a:prstGeom>
          <a:noFill/>
        </p:spPr>
        <p:txBody>
          <a:bodyPr wrap="square" rtlCol="0">
            <a:spAutoFit/>
          </a:bodyPr>
          <a:lstStyle/>
          <a:p>
            <a:r>
              <a:rPr lang="en-US" sz="3200" dirty="0" smtClean="0"/>
              <a:t>We recognize the following Scouts this evening for earning the First Class Scout Rank since our last Court of Honor:</a:t>
            </a:r>
          </a:p>
        </p:txBody>
      </p:sp>
      <p:sp>
        <p:nvSpPr>
          <p:cNvPr id="6" name="TextBox 5"/>
          <p:cNvSpPr txBox="1"/>
          <p:nvPr/>
        </p:nvSpPr>
        <p:spPr>
          <a:xfrm>
            <a:off x="1242811" y="4831157"/>
            <a:ext cx="10515600" cy="707886"/>
          </a:xfrm>
          <a:prstGeom prst="rect">
            <a:avLst/>
          </a:prstGeom>
          <a:noFill/>
        </p:spPr>
        <p:txBody>
          <a:bodyPr wrap="square" rtlCol="0">
            <a:spAutoFit/>
          </a:bodyPr>
          <a:lstStyle/>
          <a:p>
            <a:r>
              <a:rPr lang="en-US" sz="4000" b="1" dirty="0" smtClean="0"/>
              <a:t>Carson Harrop</a:t>
            </a:r>
            <a:endParaRPr lang="en-US" sz="4000" b="1" dirty="0"/>
          </a:p>
        </p:txBody>
      </p:sp>
    </p:spTree>
    <p:extLst>
      <p:ext uri="{BB962C8B-B14F-4D97-AF65-F5344CB8AC3E}">
        <p14:creationId xmlns:p14="http://schemas.microsoft.com/office/powerpoint/2010/main" val="224084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Star Scout</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7368" l="25281" r="41011"/>
                    </a14:imgEffect>
                  </a14:imgLayer>
                </a14:imgProps>
              </a:ext>
              <a:ext uri="{28A0092B-C50C-407E-A947-70E740481C1C}">
                <a14:useLocalDpi xmlns:a14="http://schemas.microsoft.com/office/drawing/2010/main" val="0"/>
              </a:ext>
            </a:extLst>
          </a:blip>
          <a:stretch>
            <a:fillRect/>
          </a:stretch>
        </p:blipFill>
        <p:spPr>
          <a:xfrm>
            <a:off x="1643670" y="1690688"/>
            <a:ext cx="8904660" cy="3792726"/>
          </a:xfrm>
          <a:prstGeom prst="rect">
            <a:avLst/>
          </a:prstGeom>
        </p:spPr>
      </p:pic>
      <p:sp>
        <p:nvSpPr>
          <p:cNvPr id="4" name="TextBox 3"/>
          <p:cNvSpPr txBox="1"/>
          <p:nvPr/>
        </p:nvSpPr>
        <p:spPr>
          <a:xfrm>
            <a:off x="838200" y="1462037"/>
            <a:ext cx="10636876" cy="5262979"/>
          </a:xfrm>
          <a:prstGeom prst="rect">
            <a:avLst/>
          </a:prstGeom>
          <a:noFill/>
        </p:spPr>
        <p:txBody>
          <a:bodyPr wrap="square" rtlCol="0">
            <a:spAutoFit/>
          </a:bodyPr>
          <a:lstStyle/>
          <a:p>
            <a:r>
              <a:rPr lang="en-US" sz="2800" dirty="0"/>
              <a:t>As you earn your Star Rank, you have more freedom to choose the directions that interest you. The focus shifts from basic Scout skills to earning the first six merit badges you will need for Eagle. Requirements now include service to others. The Star Rank also requires the Scout to be active in his troop for at least four </a:t>
            </a:r>
            <a:r>
              <a:rPr lang="en-US" sz="2800" dirty="0" smtClean="0"/>
              <a:t>months. Of </a:t>
            </a:r>
            <a:r>
              <a:rPr lang="en-US" sz="2800" dirty="0"/>
              <a:t>course, you may </a:t>
            </a:r>
            <a:r>
              <a:rPr lang="en-US" sz="2800" dirty="0" smtClean="0"/>
              <a:t>take longer </a:t>
            </a:r>
            <a:r>
              <a:rPr lang="en-US" sz="2800" dirty="0"/>
              <a:t>if you wish</a:t>
            </a:r>
            <a:r>
              <a:rPr lang="en-US" sz="2800" dirty="0" smtClean="0"/>
              <a:t>.</a:t>
            </a:r>
          </a:p>
          <a:p>
            <a:endParaRPr lang="en-US" sz="2800" dirty="0" smtClean="0"/>
          </a:p>
          <a:p>
            <a:endParaRPr lang="en-US" sz="2800" dirty="0"/>
          </a:p>
          <a:p>
            <a:endParaRPr lang="en-US" sz="2800" dirty="0" smtClean="0"/>
          </a:p>
          <a:p>
            <a:r>
              <a:rPr lang="en-US" sz="2800" dirty="0" smtClean="0"/>
              <a:t>In </a:t>
            </a:r>
            <a:r>
              <a:rPr lang="en-US" sz="2800" dirty="0"/>
              <a:t>addition, the Star Scout must serve his troop in a position of leadership for at least four months and take part in at least one service project</a:t>
            </a:r>
            <a:r>
              <a:rPr lang="en-US" sz="2800" dirty="0" smtClean="0"/>
              <a:t>.</a:t>
            </a:r>
            <a:endParaRPr lang="en-US" sz="2800" b="0" dirty="0" smtClean="0">
              <a:effectLst/>
            </a:endParaRPr>
          </a:p>
        </p:txBody>
      </p:sp>
    </p:spTree>
    <p:extLst>
      <p:ext uri="{BB962C8B-B14F-4D97-AF65-F5344CB8AC3E}">
        <p14:creationId xmlns:p14="http://schemas.microsoft.com/office/powerpoint/2010/main" val="18886920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Star Scout</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7368" l="25281" r="41011"/>
                    </a14:imgEffect>
                  </a14:imgLayer>
                </a14:imgProps>
              </a:ext>
              <a:ext uri="{28A0092B-C50C-407E-A947-70E740481C1C}">
                <a14:useLocalDpi xmlns:a14="http://schemas.microsoft.com/office/drawing/2010/main" val="0"/>
              </a:ext>
            </a:extLst>
          </a:blip>
          <a:stretch>
            <a:fillRect/>
          </a:stretch>
        </p:blipFill>
        <p:spPr>
          <a:xfrm>
            <a:off x="1643670" y="1690688"/>
            <a:ext cx="8904660" cy="3792726"/>
          </a:xfrm>
          <a:prstGeom prst="rect">
            <a:avLst/>
          </a:prstGeom>
        </p:spPr>
      </p:pic>
      <p:sp>
        <p:nvSpPr>
          <p:cNvPr id="5" name="TextBox 4"/>
          <p:cNvSpPr txBox="1"/>
          <p:nvPr/>
        </p:nvSpPr>
        <p:spPr>
          <a:xfrm>
            <a:off x="838200" y="1690688"/>
            <a:ext cx="10636876" cy="1077218"/>
          </a:xfrm>
          <a:prstGeom prst="rect">
            <a:avLst/>
          </a:prstGeom>
          <a:noFill/>
        </p:spPr>
        <p:txBody>
          <a:bodyPr wrap="square" rtlCol="0">
            <a:spAutoFit/>
          </a:bodyPr>
          <a:lstStyle/>
          <a:p>
            <a:r>
              <a:rPr lang="en-US" sz="3200" dirty="0" smtClean="0"/>
              <a:t>We recognize the following Scouts this evening for earning the Star Scout Rank since our last Court of Honor:</a:t>
            </a:r>
          </a:p>
        </p:txBody>
      </p:sp>
      <p:sp>
        <p:nvSpPr>
          <p:cNvPr id="7" name="TextBox 6"/>
          <p:cNvSpPr txBox="1"/>
          <p:nvPr/>
        </p:nvSpPr>
        <p:spPr>
          <a:xfrm>
            <a:off x="1321698" y="2879165"/>
            <a:ext cx="10515600" cy="707886"/>
          </a:xfrm>
          <a:prstGeom prst="rect">
            <a:avLst/>
          </a:prstGeom>
          <a:noFill/>
        </p:spPr>
        <p:txBody>
          <a:bodyPr wrap="square" rtlCol="0">
            <a:spAutoFit/>
          </a:bodyPr>
          <a:lstStyle/>
          <a:p>
            <a:r>
              <a:rPr lang="en-US" sz="4000" b="1" dirty="0" smtClean="0"/>
              <a:t>None this evening</a:t>
            </a:r>
            <a:endParaRPr lang="en-US" sz="4000" b="1" dirty="0"/>
          </a:p>
        </p:txBody>
      </p:sp>
    </p:spTree>
    <p:extLst>
      <p:ext uri="{BB962C8B-B14F-4D97-AF65-F5344CB8AC3E}">
        <p14:creationId xmlns:p14="http://schemas.microsoft.com/office/powerpoint/2010/main" val="1151240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Life Scout</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42135" r="58989"/>
                    </a14:imgEffect>
                  </a14:imgLayer>
                </a14:imgProps>
              </a:ext>
              <a:ext uri="{28A0092B-C50C-407E-A947-70E740481C1C}">
                <a14:useLocalDpi xmlns:a14="http://schemas.microsoft.com/office/drawing/2010/main" val="0"/>
              </a:ext>
            </a:extLst>
          </a:blip>
          <a:stretch>
            <a:fillRect/>
          </a:stretch>
        </p:blipFill>
        <p:spPr>
          <a:xfrm>
            <a:off x="1643670" y="1690688"/>
            <a:ext cx="8904660" cy="3792726"/>
          </a:xfrm>
          <a:prstGeom prst="rect">
            <a:avLst/>
          </a:prstGeom>
        </p:spPr>
      </p:pic>
      <p:sp>
        <p:nvSpPr>
          <p:cNvPr id="4" name="TextBox 3"/>
          <p:cNvSpPr txBox="1"/>
          <p:nvPr/>
        </p:nvSpPr>
        <p:spPr>
          <a:xfrm>
            <a:off x="777562" y="1552189"/>
            <a:ext cx="10636876" cy="5539978"/>
          </a:xfrm>
          <a:prstGeom prst="rect">
            <a:avLst/>
          </a:prstGeom>
          <a:noFill/>
        </p:spPr>
        <p:txBody>
          <a:bodyPr wrap="square" rtlCol="0">
            <a:spAutoFit/>
          </a:bodyPr>
          <a:lstStyle/>
          <a:p>
            <a:r>
              <a:rPr lang="en-US" sz="2800" dirty="0"/>
              <a:t>The Life Rank is one of the rarest ranks. This is the last rank before Eagle. You could complete your Eagle Rank now in as few as 6 months. We congratulate you and encourage you to reach for that next step. You have earned more than half of the merit badges required for </a:t>
            </a:r>
            <a:r>
              <a:rPr lang="en-US" sz="2800" dirty="0" smtClean="0"/>
              <a:t>Eagle.</a:t>
            </a:r>
          </a:p>
          <a:p>
            <a:endParaRPr lang="en-US" sz="2800" dirty="0"/>
          </a:p>
          <a:p>
            <a:endParaRPr lang="en-US" sz="2800" dirty="0" smtClean="0"/>
          </a:p>
          <a:p>
            <a:endParaRPr lang="en-US" sz="2800" dirty="0"/>
          </a:p>
          <a:p>
            <a:endParaRPr lang="en-US" sz="2800" dirty="0" smtClean="0"/>
          </a:p>
          <a:p>
            <a:endParaRPr lang="en-US" sz="2800" dirty="0"/>
          </a:p>
          <a:p>
            <a:r>
              <a:rPr lang="en-US" sz="2800" dirty="0" smtClean="0"/>
              <a:t>The </a:t>
            </a:r>
            <a:r>
              <a:rPr lang="en-US" sz="2800" dirty="0"/>
              <a:t>Life Rank also requires the Scout to be active in his troop for at least six months, serve his troop in a position of leadership for at least six months, and take part in at least one service project</a:t>
            </a:r>
            <a:r>
              <a:rPr lang="en-US" sz="2800" dirty="0" smtClean="0"/>
              <a:t>.</a:t>
            </a:r>
            <a:r>
              <a:rPr lang="en-US" b="0" dirty="0" smtClean="0">
                <a:effectLst/>
              </a:rPr>
              <a:t/>
            </a:r>
            <a:br>
              <a:rPr lang="en-US" b="0" dirty="0" smtClean="0">
                <a:effectLst/>
              </a:rPr>
            </a:br>
            <a:endParaRPr lang="en-US" dirty="0"/>
          </a:p>
        </p:txBody>
      </p:sp>
    </p:spTree>
    <p:extLst>
      <p:ext uri="{BB962C8B-B14F-4D97-AF65-F5344CB8AC3E}">
        <p14:creationId xmlns:p14="http://schemas.microsoft.com/office/powerpoint/2010/main" val="34156967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Life Scout</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42135" r="58989"/>
                    </a14:imgEffect>
                  </a14:imgLayer>
                </a14:imgProps>
              </a:ext>
              <a:ext uri="{28A0092B-C50C-407E-A947-70E740481C1C}">
                <a14:useLocalDpi xmlns:a14="http://schemas.microsoft.com/office/drawing/2010/main" val="0"/>
              </a:ext>
            </a:extLst>
          </a:blip>
          <a:stretch>
            <a:fillRect/>
          </a:stretch>
        </p:blipFill>
        <p:spPr>
          <a:xfrm>
            <a:off x="1643670" y="1690688"/>
            <a:ext cx="8904660" cy="3792726"/>
          </a:xfrm>
          <a:prstGeom prst="rect">
            <a:avLst/>
          </a:prstGeom>
        </p:spPr>
      </p:pic>
      <p:sp>
        <p:nvSpPr>
          <p:cNvPr id="5" name="TextBox 4"/>
          <p:cNvSpPr txBox="1"/>
          <p:nvPr/>
        </p:nvSpPr>
        <p:spPr>
          <a:xfrm>
            <a:off x="838200" y="1690688"/>
            <a:ext cx="10636876" cy="1077218"/>
          </a:xfrm>
          <a:prstGeom prst="rect">
            <a:avLst/>
          </a:prstGeom>
          <a:noFill/>
        </p:spPr>
        <p:txBody>
          <a:bodyPr wrap="square" rtlCol="0">
            <a:spAutoFit/>
          </a:bodyPr>
          <a:lstStyle/>
          <a:p>
            <a:r>
              <a:rPr lang="en-US" sz="3200" dirty="0" smtClean="0"/>
              <a:t>We recognize the following Scouts this evening for earning the Life Scout Rank since our last Court of Honor:</a:t>
            </a:r>
          </a:p>
        </p:txBody>
      </p:sp>
      <p:sp>
        <p:nvSpPr>
          <p:cNvPr id="7" name="TextBox 6"/>
          <p:cNvSpPr txBox="1"/>
          <p:nvPr/>
        </p:nvSpPr>
        <p:spPr>
          <a:xfrm>
            <a:off x="1192909" y="2879165"/>
            <a:ext cx="10515600" cy="707886"/>
          </a:xfrm>
          <a:prstGeom prst="rect">
            <a:avLst/>
          </a:prstGeom>
          <a:noFill/>
        </p:spPr>
        <p:txBody>
          <a:bodyPr wrap="square" rtlCol="0">
            <a:spAutoFit/>
          </a:bodyPr>
          <a:lstStyle/>
          <a:p>
            <a:r>
              <a:rPr lang="en-US" sz="4000" b="1" dirty="0" smtClean="0"/>
              <a:t>None this evening</a:t>
            </a:r>
            <a:endParaRPr lang="en-US" sz="4000" b="1" dirty="0"/>
          </a:p>
        </p:txBody>
      </p:sp>
    </p:spTree>
    <p:extLst>
      <p:ext uri="{BB962C8B-B14F-4D97-AF65-F5344CB8AC3E}">
        <p14:creationId xmlns:p14="http://schemas.microsoft.com/office/powerpoint/2010/main" val="40963467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600" b="1" dirty="0" smtClean="0">
                <a:ln w="28575">
                  <a:solidFill>
                    <a:schemeClr val="tx1"/>
                  </a:solidFill>
                </a:ln>
                <a:solidFill>
                  <a:srgbClr val="92D050"/>
                </a:solidFill>
                <a:latin typeface="Impact" panose="020B0806030902050204" pitchFamily="34" charset="0"/>
              </a:rPr>
              <a:t>Opening Flag</a:t>
            </a:r>
            <a:endParaRPr lang="en-US" sz="8600" b="1" dirty="0"/>
          </a:p>
        </p:txBody>
      </p:sp>
    </p:spTree>
    <p:extLst>
      <p:ext uri="{BB962C8B-B14F-4D97-AF65-F5344CB8AC3E}">
        <p14:creationId xmlns:p14="http://schemas.microsoft.com/office/powerpoint/2010/main" val="37434946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Eagle Scout</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9342" l="59270" r="76404"/>
                    </a14:imgEffect>
                  </a14:imgLayer>
                </a14:imgProps>
              </a:ext>
              <a:ext uri="{28A0092B-C50C-407E-A947-70E740481C1C}">
                <a14:useLocalDpi xmlns:a14="http://schemas.microsoft.com/office/drawing/2010/main" val="0"/>
              </a:ext>
            </a:extLst>
          </a:blip>
          <a:stretch>
            <a:fillRect/>
          </a:stretch>
        </p:blipFill>
        <p:spPr>
          <a:xfrm>
            <a:off x="1643670" y="1690688"/>
            <a:ext cx="8904660" cy="3792726"/>
          </a:xfrm>
          <a:prstGeom prst="rect">
            <a:avLst/>
          </a:prstGeom>
        </p:spPr>
      </p:pic>
      <p:sp>
        <p:nvSpPr>
          <p:cNvPr id="4" name="TextBox 3"/>
          <p:cNvSpPr txBox="1"/>
          <p:nvPr/>
        </p:nvSpPr>
        <p:spPr>
          <a:xfrm>
            <a:off x="777562" y="1539308"/>
            <a:ext cx="10636876" cy="2616101"/>
          </a:xfrm>
          <a:prstGeom prst="rect">
            <a:avLst/>
          </a:prstGeom>
          <a:noFill/>
        </p:spPr>
        <p:txBody>
          <a:bodyPr wrap="square" rtlCol="0">
            <a:spAutoFit/>
          </a:bodyPr>
          <a:lstStyle/>
          <a:p>
            <a:r>
              <a:rPr lang="en-US" sz="3200" dirty="0"/>
              <a:t>The Eagle Rank is Scouting's highest award. Only a small percentage of Scouts have ever reached this lofty goal. The Eagle Rank is presented in a special Eagle Scout Court of Honor and not here this evening</a:t>
            </a:r>
            <a:r>
              <a:rPr lang="en-US" sz="3200" dirty="0" smtClean="0"/>
              <a:t>.</a:t>
            </a:r>
            <a:r>
              <a:rPr lang="en-US" sz="3200" dirty="0"/>
              <a:t>  </a:t>
            </a:r>
            <a:r>
              <a:rPr lang="en-US" sz="3200" b="0" dirty="0" smtClean="0">
                <a:effectLst/>
              </a:rPr>
              <a:t/>
            </a:r>
            <a:br>
              <a:rPr lang="en-US" sz="3200" b="0" dirty="0" smtClean="0">
                <a:effectLst/>
              </a:rPr>
            </a:br>
            <a:r>
              <a:rPr lang="en-US" b="0" dirty="0" smtClean="0">
                <a:effectLst/>
              </a:rPr>
              <a:t/>
            </a:r>
            <a:br>
              <a:rPr lang="en-US" b="0" dirty="0" smtClean="0">
                <a:effectLst/>
              </a:rPr>
            </a:br>
            <a:endParaRPr lang="en-US" dirty="0"/>
          </a:p>
        </p:txBody>
      </p:sp>
    </p:spTree>
    <p:extLst>
      <p:ext uri="{BB962C8B-B14F-4D97-AF65-F5344CB8AC3E}">
        <p14:creationId xmlns:p14="http://schemas.microsoft.com/office/powerpoint/2010/main" val="40302771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Eagle Scout</a:t>
            </a:r>
            <a:endParaRPr lang="en-US" sz="9600" b="1" dirty="0">
              <a:ln w="38100">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9342" l="59270" r="76404"/>
                    </a14:imgEffect>
                  </a14:imgLayer>
                </a14:imgProps>
              </a:ext>
              <a:ext uri="{28A0092B-C50C-407E-A947-70E740481C1C}">
                <a14:useLocalDpi xmlns:a14="http://schemas.microsoft.com/office/drawing/2010/main" val="0"/>
              </a:ext>
            </a:extLst>
          </a:blip>
          <a:stretch>
            <a:fillRect/>
          </a:stretch>
        </p:blipFill>
        <p:spPr>
          <a:xfrm>
            <a:off x="1643670" y="1690688"/>
            <a:ext cx="8904660" cy="3792726"/>
          </a:xfrm>
          <a:prstGeom prst="rect">
            <a:avLst/>
          </a:prstGeom>
        </p:spPr>
      </p:pic>
      <p:sp>
        <p:nvSpPr>
          <p:cNvPr id="5" name="TextBox 4"/>
          <p:cNvSpPr txBox="1"/>
          <p:nvPr/>
        </p:nvSpPr>
        <p:spPr>
          <a:xfrm>
            <a:off x="838200" y="1690688"/>
            <a:ext cx="10636876" cy="1077218"/>
          </a:xfrm>
          <a:prstGeom prst="rect">
            <a:avLst/>
          </a:prstGeom>
          <a:noFill/>
        </p:spPr>
        <p:txBody>
          <a:bodyPr wrap="square" rtlCol="0">
            <a:spAutoFit/>
          </a:bodyPr>
          <a:lstStyle/>
          <a:p>
            <a:r>
              <a:rPr lang="en-US" sz="3200" dirty="0" smtClean="0"/>
              <a:t>We recognize the following Scouts this evening for earning the Scout Rank since our last Court of Honor:</a:t>
            </a:r>
          </a:p>
        </p:txBody>
      </p:sp>
      <p:sp>
        <p:nvSpPr>
          <p:cNvPr id="7" name="TextBox 6"/>
          <p:cNvSpPr txBox="1"/>
          <p:nvPr/>
        </p:nvSpPr>
        <p:spPr>
          <a:xfrm>
            <a:off x="1115636" y="2879165"/>
            <a:ext cx="10515600" cy="707886"/>
          </a:xfrm>
          <a:prstGeom prst="rect">
            <a:avLst/>
          </a:prstGeom>
          <a:noFill/>
        </p:spPr>
        <p:txBody>
          <a:bodyPr wrap="square" rtlCol="0">
            <a:spAutoFit/>
          </a:bodyPr>
          <a:lstStyle/>
          <a:p>
            <a:r>
              <a:rPr lang="en-US" sz="4000" b="1" dirty="0" smtClean="0"/>
              <a:t>None this evening</a:t>
            </a:r>
            <a:endParaRPr lang="en-US" sz="4000" b="1" dirty="0"/>
          </a:p>
        </p:txBody>
      </p:sp>
    </p:spTree>
    <p:extLst>
      <p:ext uri="{BB962C8B-B14F-4D97-AF65-F5344CB8AC3E}">
        <p14:creationId xmlns:p14="http://schemas.microsoft.com/office/powerpoint/2010/main" val="35608847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Eagle Palms</a:t>
            </a:r>
            <a:endParaRPr lang="en-US" sz="9600" b="1" dirty="0">
              <a:ln w="38100">
                <a:solidFill>
                  <a:schemeClr val="tx1"/>
                </a:solidFill>
              </a:ln>
              <a:solidFill>
                <a:srgbClr val="92D050"/>
              </a:solidFill>
              <a:latin typeface="Impact" panose="020B080603090205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849" y="4700789"/>
            <a:ext cx="3350291" cy="1882685"/>
          </a:xfrm>
          <a:prstGeom prst="rect">
            <a:avLst/>
          </a:prstGeom>
        </p:spPr>
      </p:pic>
      <p:sp>
        <p:nvSpPr>
          <p:cNvPr id="5" name="TextBox 4"/>
          <p:cNvSpPr txBox="1"/>
          <p:nvPr/>
        </p:nvSpPr>
        <p:spPr>
          <a:xfrm>
            <a:off x="777562" y="1526432"/>
            <a:ext cx="10636876" cy="5109091"/>
          </a:xfrm>
          <a:prstGeom prst="rect">
            <a:avLst/>
          </a:prstGeom>
          <a:noFill/>
        </p:spPr>
        <p:txBody>
          <a:bodyPr wrap="square" rtlCol="0">
            <a:spAutoFit/>
          </a:bodyPr>
          <a:lstStyle/>
          <a:p>
            <a:r>
              <a:rPr lang="en-US" sz="2800" dirty="0" smtClean="0">
                <a:effectLst/>
              </a:rPr>
              <a:t>Some people think that after becoming an Eagle Scout, a scout has reached the end of the trail. That is not true. Scouts that continue to lead, serve, and grow as an Eagle, expanding scouting knowledge and sharing expertise with new scouts joining the troop may earn Eagle Palms. </a:t>
            </a:r>
            <a:r>
              <a:rPr lang="en-US" sz="2800" dirty="0" smtClean="0"/>
              <a:t>An Eagle Palm may be earned after 90 days of service to the troop, completion of 5 additional merit badges and a Scoutmaster Conference.</a:t>
            </a:r>
          </a:p>
          <a:p>
            <a:r>
              <a:rPr lang="en-US" sz="2800" dirty="0" smtClean="0">
                <a:effectLst/>
              </a:rPr>
              <a:t> </a:t>
            </a:r>
          </a:p>
          <a:p>
            <a:r>
              <a:rPr lang="en-US" sz="2800" dirty="0" smtClean="0">
                <a:effectLst/>
              </a:rPr>
              <a:t>Silver     + 15 Merit Badges</a:t>
            </a:r>
          </a:p>
          <a:p>
            <a:r>
              <a:rPr lang="en-US" sz="2800" b="0" dirty="0" smtClean="0"/>
              <a:t>Bronze  + 10 Merit Badges</a:t>
            </a:r>
          </a:p>
          <a:p>
            <a:r>
              <a:rPr lang="en-US" sz="2800" b="0" dirty="0" smtClean="0"/>
              <a:t>Gold      +   5 Merit Badges</a:t>
            </a:r>
            <a:r>
              <a:rPr lang="en-US" b="0" dirty="0" smtClean="0">
                <a:effectLst/>
              </a:rPr>
              <a:t/>
            </a:r>
            <a:br>
              <a:rPr lang="en-US" b="0" dirty="0" smtClean="0">
                <a:effectLst/>
              </a:rPr>
            </a:br>
            <a:endParaRPr lang="en-US" dirty="0"/>
          </a:p>
        </p:txBody>
      </p:sp>
    </p:spTree>
    <p:extLst>
      <p:ext uri="{BB962C8B-B14F-4D97-AF65-F5344CB8AC3E}">
        <p14:creationId xmlns:p14="http://schemas.microsoft.com/office/powerpoint/2010/main" val="32187950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38100">
                  <a:solidFill>
                    <a:schemeClr val="tx1"/>
                  </a:solidFill>
                </a:ln>
                <a:solidFill>
                  <a:srgbClr val="92D050"/>
                </a:solidFill>
                <a:latin typeface="Impact" panose="020B0806030902050204" pitchFamily="34" charset="0"/>
              </a:rPr>
              <a:t>Eagle Palms</a:t>
            </a:r>
            <a:endParaRPr lang="en-US" sz="9600" b="1" dirty="0">
              <a:ln w="38100">
                <a:solidFill>
                  <a:schemeClr val="tx1"/>
                </a:solidFill>
              </a:ln>
              <a:solidFill>
                <a:srgbClr val="92D050"/>
              </a:solidFill>
              <a:latin typeface="Impact" panose="020B080603090205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849" y="4700789"/>
            <a:ext cx="3350291" cy="1882685"/>
          </a:xfrm>
          <a:prstGeom prst="rect">
            <a:avLst/>
          </a:prstGeom>
        </p:spPr>
      </p:pic>
      <p:sp>
        <p:nvSpPr>
          <p:cNvPr id="6" name="TextBox 5"/>
          <p:cNvSpPr txBox="1"/>
          <p:nvPr/>
        </p:nvSpPr>
        <p:spPr>
          <a:xfrm>
            <a:off x="838556" y="1690688"/>
            <a:ext cx="10636876" cy="1077218"/>
          </a:xfrm>
          <a:prstGeom prst="rect">
            <a:avLst/>
          </a:prstGeom>
          <a:noFill/>
        </p:spPr>
        <p:txBody>
          <a:bodyPr wrap="square" rtlCol="0">
            <a:spAutoFit/>
          </a:bodyPr>
          <a:lstStyle/>
          <a:p>
            <a:r>
              <a:rPr lang="en-US" sz="3200" dirty="0" smtClean="0"/>
              <a:t>We recognize the following Scouts this evening for earning an Eagle Palm since our last Court of Honor:</a:t>
            </a:r>
          </a:p>
        </p:txBody>
      </p:sp>
      <p:sp>
        <p:nvSpPr>
          <p:cNvPr id="7" name="TextBox 6"/>
          <p:cNvSpPr txBox="1"/>
          <p:nvPr/>
        </p:nvSpPr>
        <p:spPr>
          <a:xfrm>
            <a:off x="1257304" y="2915685"/>
            <a:ext cx="10515600" cy="707886"/>
          </a:xfrm>
          <a:prstGeom prst="rect">
            <a:avLst/>
          </a:prstGeom>
          <a:noFill/>
        </p:spPr>
        <p:txBody>
          <a:bodyPr wrap="square" rtlCol="0">
            <a:spAutoFit/>
          </a:bodyPr>
          <a:lstStyle/>
          <a:p>
            <a:r>
              <a:rPr lang="en-US" sz="4000" b="1" dirty="0" smtClean="0"/>
              <a:t>Austin March </a:t>
            </a:r>
            <a:r>
              <a:rPr lang="en-US" sz="4000" dirty="0" smtClean="0"/>
              <a:t>– 2</a:t>
            </a:r>
            <a:r>
              <a:rPr lang="en-US" sz="4000" baseline="30000" dirty="0" smtClean="0"/>
              <a:t>nd</a:t>
            </a:r>
            <a:r>
              <a:rPr lang="en-US" sz="4000" dirty="0" smtClean="0"/>
              <a:t> Bronze Palm</a:t>
            </a:r>
            <a:endParaRPr lang="en-US" sz="4000" dirty="0"/>
          </a:p>
        </p:txBody>
      </p:sp>
      <p:pic>
        <p:nvPicPr>
          <p:cNvPr id="3" name="Picture 2"/>
          <p:cNvPicPr>
            <a:picLocks noChangeAspect="1"/>
          </p:cNvPicPr>
          <p:nvPr/>
        </p:nvPicPr>
        <p:blipFill>
          <a:blip r:embed="rId3"/>
          <a:stretch>
            <a:fillRect/>
          </a:stretch>
        </p:blipFill>
        <p:spPr>
          <a:xfrm>
            <a:off x="7330132" y="4756844"/>
            <a:ext cx="900984" cy="1839509"/>
          </a:xfrm>
          <a:prstGeom prst="rect">
            <a:avLst/>
          </a:prstGeom>
        </p:spPr>
      </p:pic>
      <p:sp>
        <p:nvSpPr>
          <p:cNvPr id="8" name="TextBox 7"/>
          <p:cNvSpPr txBox="1"/>
          <p:nvPr/>
        </p:nvSpPr>
        <p:spPr>
          <a:xfrm>
            <a:off x="4893972" y="4224270"/>
            <a:ext cx="6459827" cy="707886"/>
          </a:xfrm>
          <a:prstGeom prst="rect">
            <a:avLst/>
          </a:prstGeom>
          <a:noFill/>
        </p:spPr>
        <p:txBody>
          <a:bodyPr wrap="square" rtlCol="0">
            <a:spAutoFit/>
          </a:bodyPr>
          <a:lstStyle/>
          <a:p>
            <a:r>
              <a:rPr lang="en-US" sz="4000" dirty="0" smtClean="0"/>
              <a:t>+5 +10 +15 +20 Merit Badges</a:t>
            </a:r>
            <a:endParaRPr lang="en-US" sz="4000" dirty="0"/>
          </a:p>
        </p:txBody>
      </p:sp>
    </p:spTree>
    <p:extLst>
      <p:ext uri="{BB962C8B-B14F-4D97-AF65-F5344CB8AC3E}">
        <p14:creationId xmlns:p14="http://schemas.microsoft.com/office/powerpoint/2010/main" val="18462851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600" b="1" dirty="0" smtClean="0">
                <a:ln w="28575">
                  <a:solidFill>
                    <a:schemeClr val="tx1"/>
                  </a:solidFill>
                </a:ln>
                <a:solidFill>
                  <a:srgbClr val="92D050"/>
                </a:solidFill>
                <a:latin typeface="Impact" panose="020B0806030902050204" pitchFamily="34" charset="0"/>
              </a:rPr>
              <a:t>Scoutmaster Minute</a:t>
            </a:r>
            <a:endParaRPr lang="en-US" sz="8600" b="1" dirty="0"/>
          </a:p>
        </p:txBody>
      </p:sp>
    </p:spTree>
    <p:extLst>
      <p:ext uri="{BB962C8B-B14F-4D97-AF65-F5344CB8AC3E}">
        <p14:creationId xmlns:p14="http://schemas.microsoft.com/office/powerpoint/2010/main" val="39298026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600" b="1" dirty="0" smtClean="0">
                <a:ln w="28575">
                  <a:solidFill>
                    <a:schemeClr val="tx1"/>
                  </a:solidFill>
                </a:ln>
                <a:solidFill>
                  <a:srgbClr val="92D050"/>
                </a:solidFill>
                <a:latin typeface="Impact" panose="020B0806030902050204" pitchFamily="34" charset="0"/>
              </a:rPr>
              <a:t>Prayer</a:t>
            </a:r>
            <a:endParaRPr lang="en-US" sz="8600" b="1" dirty="0"/>
          </a:p>
        </p:txBody>
      </p:sp>
    </p:spTree>
    <p:extLst>
      <p:ext uri="{BB962C8B-B14F-4D97-AF65-F5344CB8AC3E}">
        <p14:creationId xmlns:p14="http://schemas.microsoft.com/office/powerpoint/2010/main" val="4192122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600" b="1" dirty="0" smtClean="0">
                <a:ln w="28575">
                  <a:solidFill>
                    <a:schemeClr val="tx1"/>
                  </a:solidFill>
                </a:ln>
                <a:solidFill>
                  <a:srgbClr val="92D050"/>
                </a:solidFill>
                <a:latin typeface="Impact" panose="020B0806030902050204" pitchFamily="34" charset="0"/>
              </a:rPr>
              <a:t>Closing Flag</a:t>
            </a:r>
            <a:endParaRPr lang="en-US" sz="8600" b="1" dirty="0"/>
          </a:p>
        </p:txBody>
      </p:sp>
    </p:spTree>
    <p:extLst>
      <p:ext uri="{BB962C8B-B14F-4D97-AF65-F5344CB8AC3E}">
        <p14:creationId xmlns:p14="http://schemas.microsoft.com/office/powerpoint/2010/main" val="30378086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0101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134" y="-2082"/>
            <a:ext cx="12188301" cy="6860082"/>
          </a:xfrm>
          <a:prstGeom prst="rect">
            <a:avLst/>
          </a:prstGeom>
        </p:spPr>
      </p:pic>
      <p:sp>
        <p:nvSpPr>
          <p:cNvPr id="3" name="Title 1"/>
          <p:cNvSpPr txBox="1">
            <a:spLocks/>
          </p:cNvSpPr>
          <p:nvPr/>
        </p:nvSpPr>
        <p:spPr>
          <a:xfrm>
            <a:off x="748450" y="1586280"/>
            <a:ext cx="8963696" cy="36833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dirty="0" smtClean="0">
                <a:ln w="28575">
                  <a:solidFill>
                    <a:schemeClr val="bg1"/>
                  </a:solidFill>
                </a:ln>
                <a:solidFill>
                  <a:srgbClr val="FF0000"/>
                </a:solidFill>
                <a:latin typeface="Garamond" panose="02020404030301010803" pitchFamily="18" charset="0"/>
              </a:rPr>
              <a:t>Thanks</a:t>
            </a:r>
          </a:p>
          <a:p>
            <a:r>
              <a:rPr lang="en-US" sz="9600" dirty="0" smtClean="0">
                <a:ln w="28575">
                  <a:solidFill>
                    <a:schemeClr val="bg1"/>
                  </a:solidFill>
                </a:ln>
                <a:solidFill>
                  <a:srgbClr val="FF0000"/>
                </a:solidFill>
                <a:latin typeface="Garamond" panose="02020404030301010803" pitchFamily="18" charset="0"/>
              </a:rPr>
              <a:t>For</a:t>
            </a:r>
          </a:p>
          <a:p>
            <a:r>
              <a:rPr lang="en-US" sz="9600" dirty="0" smtClean="0">
                <a:ln w="28575">
                  <a:solidFill>
                    <a:schemeClr val="bg1"/>
                  </a:solidFill>
                </a:ln>
                <a:solidFill>
                  <a:srgbClr val="FF0000"/>
                </a:solidFill>
                <a:latin typeface="Garamond" panose="02020404030301010803" pitchFamily="18" charset="0"/>
              </a:rPr>
              <a:t>Coming</a:t>
            </a:r>
            <a:endParaRPr lang="en-US" sz="9600" dirty="0">
              <a:ln w="28575">
                <a:solidFill>
                  <a:schemeClr val="bg1"/>
                </a:solidFill>
              </a:ln>
              <a:solidFill>
                <a:srgbClr val="FF0000"/>
              </a:solidFill>
              <a:latin typeface="Garamond" panose="02020404030301010803" pitchFamily="18" charset="0"/>
            </a:endParaRPr>
          </a:p>
        </p:txBody>
      </p:sp>
    </p:spTree>
    <p:extLst>
      <p:ext uri="{BB962C8B-B14F-4D97-AF65-F5344CB8AC3E}">
        <p14:creationId xmlns:p14="http://schemas.microsoft.com/office/powerpoint/2010/main" val="858047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1" y="4854"/>
            <a:ext cx="12192000" cy="6858000"/>
          </a:xfrm>
          <a:prstGeom prst="rect">
            <a:avLst/>
          </a:prstGeom>
        </p:spPr>
      </p:pic>
      <p:sp>
        <p:nvSpPr>
          <p:cNvPr id="2" name="Title 1"/>
          <p:cNvSpPr>
            <a:spLocks noGrp="1"/>
          </p:cNvSpPr>
          <p:nvPr>
            <p:ph type="title"/>
          </p:nvPr>
        </p:nvSpPr>
        <p:spPr>
          <a:xfrm>
            <a:off x="0" y="1727178"/>
            <a:ext cx="3786388" cy="1325563"/>
          </a:xfrm>
        </p:spPr>
        <p:txBody>
          <a:bodyPr/>
          <a:lstStyle/>
          <a:p>
            <a:pPr algn="ctr"/>
            <a:r>
              <a:rPr lang="en-US" dirty="0" err="1" smtClean="0">
                <a:ln w="28575">
                  <a:solidFill>
                    <a:schemeClr val="bg1"/>
                  </a:solidFill>
                </a:ln>
                <a:solidFill>
                  <a:srgbClr val="FF0000"/>
                </a:solidFill>
                <a:latin typeface="Garamond" panose="02020404030301010803" pitchFamily="18" charset="0"/>
              </a:rPr>
              <a:t>Broden</a:t>
            </a:r>
            <a:r>
              <a:rPr lang="en-US" dirty="0" smtClean="0">
                <a:ln w="28575">
                  <a:solidFill>
                    <a:schemeClr val="bg1"/>
                  </a:solidFill>
                </a:ln>
                <a:solidFill>
                  <a:srgbClr val="FF0000"/>
                </a:solidFill>
                <a:latin typeface="Garamond" panose="02020404030301010803" pitchFamily="18" charset="0"/>
              </a:rPr>
              <a:t> Muller</a:t>
            </a:r>
            <a:endParaRPr lang="en-US" dirty="0" smtClean="0">
              <a:ln w="28575">
                <a:solidFill>
                  <a:schemeClr val="bg1"/>
                </a:solidFill>
              </a:ln>
              <a:solidFill>
                <a:srgbClr val="FF0000"/>
              </a:solidFill>
              <a:latin typeface="Garamond" panose="02020404030301010803" pitchFamily="18" charset="0"/>
            </a:endParaRPr>
          </a:p>
        </p:txBody>
      </p:sp>
      <p:sp>
        <p:nvSpPr>
          <p:cNvPr id="4" name="Title 1"/>
          <p:cNvSpPr txBox="1">
            <a:spLocks/>
          </p:cNvSpPr>
          <p:nvPr/>
        </p:nvSpPr>
        <p:spPr>
          <a:xfrm>
            <a:off x="375634" y="0"/>
            <a:ext cx="127715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smtClean="0">
                <a:ln w="28575">
                  <a:solidFill>
                    <a:schemeClr val="bg1"/>
                  </a:solidFill>
                </a:ln>
                <a:solidFill>
                  <a:srgbClr val="FF0000"/>
                </a:solidFill>
                <a:latin typeface="Garamond" panose="02020404030301010803" pitchFamily="18" charset="0"/>
              </a:rPr>
              <a:t>Master </a:t>
            </a:r>
            <a:r>
              <a:rPr lang="en-US" sz="8000" dirty="0" smtClean="0">
                <a:ln w="28575">
                  <a:solidFill>
                    <a:schemeClr val="bg1"/>
                  </a:solidFill>
                </a:ln>
                <a:solidFill>
                  <a:srgbClr val="FF0000"/>
                </a:solidFill>
                <a:latin typeface="Garamond" panose="02020404030301010803" pitchFamily="18" charset="0"/>
              </a:rPr>
              <a:t>of Ceremonies</a:t>
            </a:r>
            <a:endParaRPr lang="en-US" sz="8000" dirty="0" smtClean="0">
              <a:ln w="28575">
                <a:solidFill>
                  <a:schemeClr val="bg1"/>
                </a:solidFill>
              </a:ln>
              <a:solidFill>
                <a:srgbClr val="FF0000"/>
              </a:solidFill>
              <a:latin typeface="Garamond" panose="02020404030301010803" pitchFamily="18" charset="0"/>
            </a:endParaRPr>
          </a:p>
        </p:txBody>
      </p:sp>
      <p:sp>
        <p:nvSpPr>
          <p:cNvPr id="5" name="Title 1"/>
          <p:cNvSpPr txBox="1">
            <a:spLocks/>
          </p:cNvSpPr>
          <p:nvPr/>
        </p:nvSpPr>
        <p:spPr>
          <a:xfrm>
            <a:off x="6761409" y="1727178"/>
            <a:ext cx="54305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n w="28575">
                  <a:solidFill>
                    <a:schemeClr val="bg1"/>
                  </a:solidFill>
                </a:ln>
                <a:solidFill>
                  <a:srgbClr val="FF0000"/>
                </a:solidFill>
                <a:latin typeface="Garamond" panose="02020404030301010803" pitchFamily="18" charset="0"/>
              </a:rPr>
              <a:t>August - 2020</a:t>
            </a:r>
            <a:endParaRPr lang="en-US" dirty="0" smtClean="0">
              <a:ln w="28575">
                <a:solidFill>
                  <a:schemeClr val="bg1"/>
                </a:solidFill>
              </a:ln>
              <a:solidFill>
                <a:srgbClr val="FF0000"/>
              </a:solidFill>
              <a:latin typeface="Garamond" panose="02020404030301010803" pitchFamily="18" charset="0"/>
            </a:endParaRPr>
          </a:p>
        </p:txBody>
      </p:sp>
    </p:spTree>
    <p:extLst>
      <p:ext uri="{BB962C8B-B14F-4D97-AF65-F5344CB8AC3E}">
        <p14:creationId xmlns:p14="http://schemas.microsoft.com/office/powerpoint/2010/main" val="677277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600" b="1" dirty="0" err="1" smtClean="0">
                <a:ln w="28575">
                  <a:solidFill>
                    <a:schemeClr val="tx1"/>
                  </a:solidFill>
                </a:ln>
                <a:solidFill>
                  <a:srgbClr val="92D050"/>
                </a:solidFill>
                <a:latin typeface="Impact" panose="020B0806030902050204" pitchFamily="34" charset="0"/>
              </a:rPr>
              <a:t>Anouncements</a:t>
            </a:r>
            <a:endParaRPr lang="en-US" sz="8600" b="1" dirty="0"/>
          </a:p>
        </p:txBody>
      </p:sp>
      <p:sp>
        <p:nvSpPr>
          <p:cNvPr id="3" name="Content Placeholder 2"/>
          <p:cNvSpPr>
            <a:spLocks noGrp="1"/>
          </p:cNvSpPr>
          <p:nvPr>
            <p:ph sz="half" idx="1"/>
          </p:nvPr>
        </p:nvSpPr>
        <p:spPr>
          <a:xfrm>
            <a:off x="838200" y="1825625"/>
            <a:ext cx="10229850" cy="4351338"/>
          </a:xfrm>
        </p:spPr>
        <p:txBody>
          <a:bodyPr>
            <a:normAutofit/>
          </a:bodyPr>
          <a:lstStyle/>
          <a:p>
            <a:pPr marL="0" indent="0">
              <a:buNone/>
            </a:pPr>
            <a:r>
              <a:rPr lang="en-US" sz="3600" b="1" dirty="0" smtClean="0"/>
              <a:t>Tucker Anderson – Senior Patrol Leader</a:t>
            </a:r>
          </a:p>
          <a:p>
            <a:pPr marL="0" indent="0">
              <a:buNone/>
            </a:pPr>
            <a:endParaRPr lang="en-US" sz="3600" b="1" dirty="0" smtClean="0"/>
          </a:p>
          <a:p>
            <a:pPr marL="0" indent="0">
              <a:buNone/>
            </a:pPr>
            <a:r>
              <a:rPr lang="en-US" sz="3600" b="1" dirty="0" smtClean="0"/>
              <a:t>Tom Boyd – Scoutmaster</a:t>
            </a:r>
          </a:p>
          <a:p>
            <a:pPr marL="0" indent="0">
              <a:buNone/>
            </a:pPr>
            <a:endParaRPr lang="en-US" sz="3600" b="1" dirty="0" smtClean="0"/>
          </a:p>
          <a:p>
            <a:pPr marL="0" indent="0">
              <a:buNone/>
            </a:pPr>
            <a:r>
              <a:rPr lang="en-US" sz="3600" b="1" dirty="0" smtClean="0"/>
              <a:t>Lou </a:t>
            </a:r>
            <a:r>
              <a:rPr lang="en-US" sz="3600" b="1" dirty="0" err="1" smtClean="0"/>
              <a:t>Zangara</a:t>
            </a:r>
            <a:r>
              <a:rPr lang="en-US" sz="3600" b="1" dirty="0" smtClean="0"/>
              <a:t> – Committee Chair</a:t>
            </a:r>
            <a:endParaRPr lang="en-US" sz="3600" b="1" dirty="0"/>
          </a:p>
        </p:txBody>
      </p:sp>
    </p:spTree>
    <p:extLst>
      <p:ext uri="{BB962C8B-B14F-4D97-AF65-F5344CB8AC3E}">
        <p14:creationId xmlns:p14="http://schemas.microsoft.com/office/powerpoint/2010/main" val="1656091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600" b="1" dirty="0" smtClean="0">
                <a:ln w="28575">
                  <a:solidFill>
                    <a:schemeClr val="tx1"/>
                  </a:solidFill>
                </a:ln>
                <a:solidFill>
                  <a:srgbClr val="92D050"/>
                </a:solidFill>
                <a:latin typeface="Impact" panose="020B0806030902050204" pitchFamily="34" charset="0"/>
              </a:rPr>
              <a:t>Awards</a:t>
            </a:r>
            <a:endParaRPr lang="en-US" sz="8600" b="1" dirty="0"/>
          </a:p>
        </p:txBody>
      </p:sp>
      <p:sp>
        <p:nvSpPr>
          <p:cNvPr id="3" name="Content Placeholder 2"/>
          <p:cNvSpPr>
            <a:spLocks noGrp="1"/>
          </p:cNvSpPr>
          <p:nvPr>
            <p:ph sz="half" idx="1"/>
          </p:nvPr>
        </p:nvSpPr>
        <p:spPr/>
        <p:txBody>
          <a:bodyPr>
            <a:normAutofit/>
          </a:bodyPr>
          <a:lstStyle/>
          <a:p>
            <a:pPr marL="0" indent="0">
              <a:buNone/>
            </a:pPr>
            <a:r>
              <a:rPr lang="en-US" sz="3600" b="1" dirty="0" smtClean="0"/>
              <a:t>Service Stars</a:t>
            </a:r>
          </a:p>
          <a:p>
            <a:pPr marL="0" indent="0">
              <a:buNone/>
            </a:pPr>
            <a:r>
              <a:rPr lang="en-US" sz="3600" b="1" dirty="0" smtClean="0"/>
              <a:t>Den Chief</a:t>
            </a:r>
          </a:p>
          <a:p>
            <a:pPr marL="0" indent="0">
              <a:buNone/>
            </a:pPr>
            <a:r>
              <a:rPr lang="en-US" sz="3600" b="1" dirty="0" smtClean="0"/>
              <a:t>Merit Badges</a:t>
            </a:r>
          </a:p>
          <a:p>
            <a:pPr marL="0" indent="0">
              <a:buNone/>
            </a:pPr>
            <a:r>
              <a:rPr lang="en-US" sz="3600" b="1" dirty="0" smtClean="0"/>
              <a:t>Rank Advancement</a:t>
            </a:r>
            <a:endParaRPr lang="en-US" sz="3600" b="1" dirty="0"/>
          </a:p>
        </p:txBody>
      </p:sp>
    </p:spTree>
    <p:extLst>
      <p:ext uri="{BB962C8B-B14F-4D97-AF65-F5344CB8AC3E}">
        <p14:creationId xmlns:p14="http://schemas.microsoft.com/office/powerpoint/2010/main" val="2274158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28575">
                  <a:solidFill>
                    <a:schemeClr val="tx1"/>
                  </a:solidFill>
                </a:ln>
                <a:solidFill>
                  <a:srgbClr val="92D050"/>
                </a:solidFill>
                <a:latin typeface="Impact" panose="020B0806030902050204" pitchFamily="34" charset="0"/>
              </a:rPr>
              <a:t>Service Stars</a:t>
            </a:r>
            <a:endParaRPr lang="en-US" sz="9600" b="1" dirty="0">
              <a:ln w="28575">
                <a:solidFill>
                  <a:schemeClr val="tx1"/>
                </a:solidFill>
              </a:ln>
              <a:solidFill>
                <a:srgbClr val="92D050"/>
              </a:solidFill>
              <a:latin typeface="Impact" panose="020B0806030902050204" pitchFamily="34" charset="0"/>
            </a:endParaRPr>
          </a:p>
        </p:txBody>
      </p:sp>
      <p:sp>
        <p:nvSpPr>
          <p:cNvPr id="4" name="TextBox 3"/>
          <p:cNvSpPr txBox="1"/>
          <p:nvPr/>
        </p:nvSpPr>
        <p:spPr>
          <a:xfrm>
            <a:off x="384430" y="1880315"/>
            <a:ext cx="3044231" cy="3785652"/>
          </a:xfrm>
          <a:prstGeom prst="rect">
            <a:avLst/>
          </a:prstGeom>
          <a:noFill/>
        </p:spPr>
        <p:txBody>
          <a:bodyPr wrap="none" rtlCol="0">
            <a:spAutoFit/>
          </a:bodyPr>
          <a:lstStyle/>
          <a:p>
            <a:r>
              <a:rPr lang="en-US" sz="4400" b="1" dirty="0" smtClean="0"/>
              <a:t>1 Year</a:t>
            </a:r>
          </a:p>
          <a:p>
            <a:endParaRPr lang="en-US" sz="2800" b="1" dirty="0"/>
          </a:p>
          <a:p>
            <a:r>
              <a:rPr lang="en-US" sz="2800" b="1" dirty="0" smtClean="0"/>
              <a:t>Cameron </a:t>
            </a:r>
            <a:r>
              <a:rPr lang="en-US" sz="2800" b="1" dirty="0" err="1" smtClean="0"/>
              <a:t>Arn</a:t>
            </a:r>
            <a:endParaRPr lang="en-US" sz="2800" b="1" dirty="0" smtClean="0"/>
          </a:p>
          <a:p>
            <a:r>
              <a:rPr lang="en-US" sz="2800" b="1" dirty="0" smtClean="0"/>
              <a:t>Carson Harrop</a:t>
            </a:r>
          </a:p>
          <a:p>
            <a:r>
              <a:rPr lang="en-US" sz="2800" b="1" dirty="0" err="1" smtClean="0"/>
              <a:t>Broden</a:t>
            </a:r>
            <a:r>
              <a:rPr lang="en-US" sz="2800" b="1" dirty="0" smtClean="0"/>
              <a:t> Muller</a:t>
            </a:r>
          </a:p>
          <a:p>
            <a:r>
              <a:rPr lang="en-US" sz="2800" b="1" dirty="0" smtClean="0"/>
              <a:t>Dylan Schweitzer</a:t>
            </a:r>
          </a:p>
          <a:p>
            <a:r>
              <a:rPr lang="en-US" sz="2800" b="1" dirty="0" smtClean="0"/>
              <a:t>Zack Steele</a:t>
            </a:r>
          </a:p>
          <a:p>
            <a:r>
              <a:rPr lang="en-US" sz="2800" b="1" dirty="0" smtClean="0"/>
              <a:t>Dominick Weckerly</a:t>
            </a:r>
          </a:p>
        </p:txBody>
      </p:sp>
      <p:sp>
        <p:nvSpPr>
          <p:cNvPr id="5" name="TextBox 4"/>
          <p:cNvSpPr txBox="1"/>
          <p:nvPr/>
        </p:nvSpPr>
        <p:spPr>
          <a:xfrm>
            <a:off x="3526220" y="1880315"/>
            <a:ext cx="2703241" cy="1631216"/>
          </a:xfrm>
          <a:prstGeom prst="rect">
            <a:avLst/>
          </a:prstGeom>
          <a:noFill/>
        </p:spPr>
        <p:txBody>
          <a:bodyPr wrap="none" rtlCol="0">
            <a:spAutoFit/>
          </a:bodyPr>
          <a:lstStyle/>
          <a:p>
            <a:r>
              <a:rPr lang="en-US" sz="4400" b="1" dirty="0" smtClean="0"/>
              <a:t>2 Years</a:t>
            </a:r>
          </a:p>
          <a:p>
            <a:endParaRPr lang="en-US" sz="2800" b="1" dirty="0"/>
          </a:p>
          <a:p>
            <a:r>
              <a:rPr lang="en-US" sz="2800" b="1" dirty="0" smtClean="0"/>
              <a:t>Topher O’Conner</a:t>
            </a:r>
          </a:p>
        </p:txBody>
      </p:sp>
      <p:sp>
        <p:nvSpPr>
          <p:cNvPr id="6" name="TextBox 5"/>
          <p:cNvSpPr txBox="1"/>
          <p:nvPr/>
        </p:nvSpPr>
        <p:spPr>
          <a:xfrm>
            <a:off x="6522138" y="1880315"/>
            <a:ext cx="2849113" cy="2062103"/>
          </a:xfrm>
          <a:prstGeom prst="rect">
            <a:avLst/>
          </a:prstGeom>
          <a:noFill/>
        </p:spPr>
        <p:txBody>
          <a:bodyPr wrap="none" rtlCol="0">
            <a:spAutoFit/>
          </a:bodyPr>
          <a:lstStyle/>
          <a:p>
            <a:r>
              <a:rPr lang="en-US" sz="4400" b="1" dirty="0" smtClean="0"/>
              <a:t>5 Years</a:t>
            </a:r>
          </a:p>
          <a:p>
            <a:endParaRPr lang="en-US" sz="2800" b="1" dirty="0"/>
          </a:p>
          <a:p>
            <a:r>
              <a:rPr lang="en-US" sz="2800" b="1" dirty="0" smtClean="0"/>
              <a:t>Gabe Boyd</a:t>
            </a:r>
          </a:p>
          <a:p>
            <a:r>
              <a:rPr lang="en-US" sz="2800" b="1" dirty="0" smtClean="0"/>
              <a:t>Dominick </a:t>
            </a:r>
            <a:r>
              <a:rPr lang="en-US" sz="2800" b="1" dirty="0" err="1" smtClean="0"/>
              <a:t>Zangara</a:t>
            </a:r>
            <a:endParaRPr lang="en-US" sz="2800" b="1" dirty="0" smtClean="0"/>
          </a:p>
        </p:txBody>
      </p:sp>
      <p:sp>
        <p:nvSpPr>
          <p:cNvPr id="7" name="TextBox 6"/>
          <p:cNvSpPr txBox="1"/>
          <p:nvPr/>
        </p:nvSpPr>
        <p:spPr>
          <a:xfrm>
            <a:off x="9663928" y="1880315"/>
            <a:ext cx="2179315" cy="2492990"/>
          </a:xfrm>
          <a:prstGeom prst="rect">
            <a:avLst/>
          </a:prstGeom>
          <a:noFill/>
        </p:spPr>
        <p:txBody>
          <a:bodyPr wrap="none" rtlCol="0">
            <a:spAutoFit/>
          </a:bodyPr>
          <a:lstStyle/>
          <a:p>
            <a:r>
              <a:rPr lang="en-US" sz="4400" b="1" dirty="0" smtClean="0"/>
              <a:t>6 Years</a:t>
            </a:r>
          </a:p>
          <a:p>
            <a:endParaRPr lang="en-US" sz="2800" b="1" dirty="0"/>
          </a:p>
          <a:p>
            <a:r>
              <a:rPr lang="en-US" sz="2800" b="1" dirty="0" smtClean="0"/>
              <a:t>Ian </a:t>
            </a:r>
            <a:r>
              <a:rPr lang="en-US" sz="2800" b="1" dirty="0" err="1" smtClean="0"/>
              <a:t>Kleditz</a:t>
            </a:r>
            <a:endParaRPr lang="en-US" sz="2800" b="1" dirty="0" smtClean="0"/>
          </a:p>
          <a:p>
            <a:r>
              <a:rPr lang="en-US" sz="2800" b="1" dirty="0" smtClean="0"/>
              <a:t>Austin March</a:t>
            </a:r>
          </a:p>
          <a:p>
            <a:r>
              <a:rPr lang="en-US" sz="2800" b="1" dirty="0" smtClean="0"/>
              <a:t>Zach </a:t>
            </a:r>
            <a:r>
              <a:rPr lang="en-US" sz="2800" b="1" dirty="0" err="1" smtClean="0"/>
              <a:t>Szklarz</a:t>
            </a:r>
            <a:endParaRPr lang="en-US" sz="2800" b="1" dirty="0" smtClean="0"/>
          </a:p>
        </p:txBody>
      </p:sp>
    </p:spTree>
    <p:extLst>
      <p:ext uri="{BB962C8B-B14F-4D97-AF65-F5344CB8AC3E}">
        <p14:creationId xmlns:p14="http://schemas.microsoft.com/office/powerpoint/2010/main" val="15885018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28575">
                  <a:solidFill>
                    <a:schemeClr val="tx1"/>
                  </a:solidFill>
                </a:ln>
                <a:solidFill>
                  <a:srgbClr val="92D050"/>
                </a:solidFill>
                <a:latin typeface="Impact" panose="020B0806030902050204" pitchFamily="34" charset="0"/>
              </a:rPr>
              <a:t>Den Chief</a:t>
            </a:r>
            <a:endParaRPr lang="en-US" sz="9600" b="1" dirty="0">
              <a:ln w="28575">
                <a:solidFill>
                  <a:schemeClr val="tx1"/>
                </a:solidFill>
              </a:ln>
              <a:solidFill>
                <a:srgbClr val="92D050"/>
              </a:solidFill>
              <a:latin typeface="Impact" panose="020B080603090205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1431" y="1690688"/>
            <a:ext cx="7109137" cy="3998890"/>
          </a:xfrm>
          <a:prstGeom prst="rect">
            <a:avLst/>
          </a:prstGeom>
        </p:spPr>
      </p:pic>
      <p:sp>
        <p:nvSpPr>
          <p:cNvPr id="6" name="TextBox 5"/>
          <p:cNvSpPr txBox="1"/>
          <p:nvPr/>
        </p:nvSpPr>
        <p:spPr>
          <a:xfrm>
            <a:off x="1192910" y="5027858"/>
            <a:ext cx="10515600" cy="1323439"/>
          </a:xfrm>
          <a:prstGeom prst="rect">
            <a:avLst/>
          </a:prstGeom>
          <a:noFill/>
        </p:spPr>
        <p:txBody>
          <a:bodyPr wrap="square" rtlCol="0">
            <a:spAutoFit/>
          </a:bodyPr>
          <a:lstStyle/>
          <a:p>
            <a:endParaRPr lang="en-US" sz="4000" b="1" dirty="0" smtClean="0"/>
          </a:p>
          <a:p>
            <a:r>
              <a:rPr lang="en-US" sz="4000" b="1" dirty="0" smtClean="0"/>
              <a:t>Dylan Schweitzer</a:t>
            </a:r>
            <a:endParaRPr lang="en-US" sz="4000" b="1" dirty="0"/>
          </a:p>
        </p:txBody>
      </p:sp>
    </p:spTree>
    <p:extLst>
      <p:ext uri="{BB962C8B-B14F-4D97-AF65-F5344CB8AC3E}">
        <p14:creationId xmlns:p14="http://schemas.microsoft.com/office/powerpoint/2010/main" val="13838143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4846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9600" b="1" dirty="0" smtClean="0">
                <a:ln w="28575">
                  <a:solidFill>
                    <a:schemeClr val="tx1"/>
                  </a:solidFill>
                </a:ln>
                <a:solidFill>
                  <a:srgbClr val="92D050"/>
                </a:solidFill>
                <a:latin typeface="Impact" panose="020B0806030902050204" pitchFamily="34" charset="0"/>
              </a:rPr>
              <a:t>Merit Badges</a:t>
            </a:r>
            <a:endParaRPr lang="en-US" sz="9600" b="1" dirty="0">
              <a:ln w="28575">
                <a:solidFill>
                  <a:schemeClr val="tx1"/>
                </a:solidFill>
              </a:ln>
              <a:solidFill>
                <a:srgbClr val="92D050"/>
              </a:solidFill>
              <a:latin typeface="Impact" panose="020B0806030902050204" pitchFamily="34" charset="0"/>
            </a:endParaRPr>
          </a:p>
        </p:txBody>
      </p:sp>
      <p:pic>
        <p:nvPicPr>
          <p:cNvPr id="3" name="Picture 2"/>
          <p:cNvPicPr>
            <a:picLocks noChangeAspect="1"/>
          </p:cNvPicPr>
          <p:nvPr/>
        </p:nvPicPr>
        <p:blipFill>
          <a:blip r:embed="rId2"/>
          <a:stretch>
            <a:fillRect/>
          </a:stretch>
        </p:blipFill>
        <p:spPr>
          <a:xfrm>
            <a:off x="2276475" y="1817286"/>
            <a:ext cx="7639050" cy="4303332"/>
          </a:xfrm>
          <a:prstGeom prst="rect">
            <a:avLst/>
          </a:prstGeom>
        </p:spPr>
      </p:pic>
    </p:spTree>
    <p:extLst>
      <p:ext uri="{BB962C8B-B14F-4D97-AF65-F5344CB8AC3E}">
        <p14:creationId xmlns:p14="http://schemas.microsoft.com/office/powerpoint/2010/main" val="10305476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869</Words>
  <Application>Microsoft Office PowerPoint</Application>
  <PresentationFormat>Widescreen</PresentationFormat>
  <Paragraphs>148</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Garamond</vt:lpstr>
      <vt:lpstr>Impact</vt:lpstr>
      <vt:lpstr>Office Theme</vt:lpstr>
      <vt:lpstr>PowerPoint Presentation</vt:lpstr>
      <vt:lpstr>Agenda</vt:lpstr>
      <vt:lpstr>Opening Flag</vt:lpstr>
      <vt:lpstr>Broden Muller</vt:lpstr>
      <vt:lpstr>Anouncements</vt:lpstr>
      <vt:lpstr>Awards</vt:lpstr>
      <vt:lpstr>Service Stars</vt:lpstr>
      <vt:lpstr>Den Chief</vt:lpstr>
      <vt:lpstr>Merit Badges</vt:lpstr>
      <vt:lpstr>Gabe Boyd</vt:lpstr>
      <vt:lpstr>Ian Kleditz</vt:lpstr>
      <vt:lpstr>Austin March</vt:lpstr>
      <vt:lpstr>Dylan Schweitzer</vt:lpstr>
      <vt:lpstr>Zack Steele</vt:lpstr>
      <vt:lpstr>Zach Szklarz</vt:lpstr>
      <vt:lpstr>Dominick Zangara</vt:lpstr>
      <vt:lpstr>Rank Advancement</vt:lpstr>
      <vt:lpstr>Scout Rank</vt:lpstr>
      <vt:lpstr>Scout Rank</vt:lpstr>
      <vt:lpstr>Tenderfoot Rank</vt:lpstr>
      <vt:lpstr>Tenderfoot Rank</vt:lpstr>
      <vt:lpstr>Second Class Scout</vt:lpstr>
      <vt:lpstr>Second Class Scout</vt:lpstr>
      <vt:lpstr>First Class Scout</vt:lpstr>
      <vt:lpstr>First Class Scout</vt:lpstr>
      <vt:lpstr>Star Scout</vt:lpstr>
      <vt:lpstr>Star Scout</vt:lpstr>
      <vt:lpstr>Life Scout</vt:lpstr>
      <vt:lpstr>Life Scout</vt:lpstr>
      <vt:lpstr>Eagle Scout</vt:lpstr>
      <vt:lpstr>Eagle Scout</vt:lpstr>
      <vt:lpstr>Eagle Palms</vt:lpstr>
      <vt:lpstr>Eagle Palms</vt:lpstr>
      <vt:lpstr>Scoutmaster Minute</vt:lpstr>
      <vt:lpstr>Prayer</vt:lpstr>
      <vt:lpstr>Closing Flag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Mother Frag</dc:creator>
  <cp:lastModifiedBy>Mother Frag</cp:lastModifiedBy>
  <cp:revision>23</cp:revision>
  <dcterms:created xsi:type="dcterms:W3CDTF">2020-07-29T02:57:55Z</dcterms:created>
  <dcterms:modified xsi:type="dcterms:W3CDTF">2020-07-29T06:09:37Z</dcterms:modified>
</cp:coreProperties>
</file>