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6" r:id="rId4"/>
    <p:sldId id="304" r:id="rId5"/>
    <p:sldId id="288" r:id="rId6"/>
    <p:sldId id="291" r:id="rId7"/>
    <p:sldId id="292" r:id="rId8"/>
    <p:sldId id="287" r:id="rId9"/>
    <p:sldId id="300" r:id="rId10"/>
    <p:sldId id="301" r:id="rId11"/>
    <p:sldId id="278" r:id="rId12"/>
    <p:sldId id="279" r:id="rId13"/>
    <p:sldId id="280" r:id="rId14"/>
    <p:sldId id="281" r:id="rId15"/>
    <p:sldId id="284" r:id="rId16"/>
    <p:sldId id="259" r:id="rId17"/>
    <p:sldId id="260" r:id="rId18"/>
    <p:sldId id="269" r:id="rId19"/>
    <p:sldId id="261" r:id="rId20"/>
    <p:sldId id="270" r:id="rId21"/>
    <p:sldId id="262" r:id="rId22"/>
    <p:sldId id="271" r:id="rId23"/>
    <p:sldId id="263" r:id="rId24"/>
    <p:sldId id="272" r:id="rId25"/>
    <p:sldId id="264" r:id="rId26"/>
    <p:sldId id="273" r:id="rId27"/>
    <p:sldId id="265" r:id="rId28"/>
    <p:sldId id="274" r:id="rId29"/>
    <p:sldId id="266" r:id="rId30"/>
    <p:sldId id="275" r:id="rId31"/>
    <p:sldId id="267" r:id="rId32"/>
    <p:sldId id="298" r:id="rId33"/>
    <p:sldId id="276" r:id="rId34"/>
    <p:sldId id="305" r:id="rId35"/>
    <p:sldId id="299" r:id="rId36"/>
    <p:sldId id="293" r:id="rId37"/>
    <p:sldId id="294" r:id="rId38"/>
    <p:sldId id="295" r:id="rId39"/>
    <p:sldId id="302" r:id="rId40"/>
    <p:sldId id="303"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846E"/>
    <a:srgbClr val="10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100" d="100"/>
          <a:sy n="100" d="100"/>
        </p:scale>
        <p:origin x="72" y="3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8F168C-EC43-4936-8A39-1D268BBED85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54405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F168C-EC43-4936-8A39-1D268BBED85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210174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F168C-EC43-4936-8A39-1D268BBED85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267034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F168C-EC43-4936-8A39-1D268BBED85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176984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F168C-EC43-4936-8A39-1D268BBED85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339321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8F168C-EC43-4936-8A39-1D268BBED853}"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309044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8F168C-EC43-4936-8A39-1D268BBED853}"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5380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8F168C-EC43-4936-8A39-1D268BBED853}"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424824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F168C-EC43-4936-8A39-1D268BBED853}"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9931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F168C-EC43-4936-8A39-1D268BBED853}"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31137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F168C-EC43-4936-8A39-1D268BBED853}"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8FB90-6086-4F31-B823-A3A4D7EEE5D4}" type="slidenum">
              <a:rPr lang="en-US" smtClean="0"/>
              <a:t>‹#›</a:t>
            </a:fld>
            <a:endParaRPr lang="en-US"/>
          </a:p>
        </p:txBody>
      </p:sp>
    </p:spTree>
    <p:extLst>
      <p:ext uri="{BB962C8B-B14F-4D97-AF65-F5344CB8AC3E}">
        <p14:creationId xmlns:p14="http://schemas.microsoft.com/office/powerpoint/2010/main" val="28725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F168C-EC43-4936-8A39-1D268BBED853}"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8FB90-6086-4F31-B823-A3A4D7EEE5D4}" type="slidenum">
              <a:rPr lang="en-US" smtClean="0"/>
              <a:t>‹#›</a:t>
            </a:fld>
            <a:endParaRPr lang="en-US"/>
          </a:p>
        </p:txBody>
      </p:sp>
    </p:spTree>
    <p:extLst>
      <p:ext uri="{BB962C8B-B14F-4D97-AF65-F5344CB8AC3E}">
        <p14:creationId xmlns:p14="http://schemas.microsoft.com/office/powerpoint/2010/main" val="3467377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video" Target="https://www.youtube.com/embed/S-Xrlf3taE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101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34" y="-2082"/>
            <a:ext cx="12188301" cy="6860082"/>
          </a:xfrm>
          <a:prstGeom prst="rect">
            <a:avLst/>
          </a:prstGeom>
        </p:spPr>
      </p:pic>
      <p:sp>
        <p:nvSpPr>
          <p:cNvPr id="3" name="Title 1"/>
          <p:cNvSpPr txBox="1">
            <a:spLocks/>
          </p:cNvSpPr>
          <p:nvPr/>
        </p:nvSpPr>
        <p:spPr>
          <a:xfrm>
            <a:off x="1081825" y="1586280"/>
            <a:ext cx="8963696" cy="36833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dirty="0" smtClean="0">
                <a:ln w="28575">
                  <a:solidFill>
                    <a:schemeClr val="bg1"/>
                  </a:solidFill>
                </a:ln>
                <a:solidFill>
                  <a:srgbClr val="FF0000"/>
                </a:solidFill>
                <a:latin typeface="Garamond" panose="02020404030301010803" pitchFamily="18" charset="0"/>
              </a:rPr>
              <a:t>Court</a:t>
            </a:r>
          </a:p>
          <a:p>
            <a:r>
              <a:rPr lang="en-US" sz="9600" dirty="0" smtClean="0">
                <a:ln w="28575">
                  <a:solidFill>
                    <a:schemeClr val="bg1"/>
                  </a:solidFill>
                </a:ln>
                <a:solidFill>
                  <a:srgbClr val="FF0000"/>
                </a:solidFill>
                <a:latin typeface="Garamond" panose="02020404030301010803" pitchFamily="18" charset="0"/>
              </a:rPr>
              <a:t>of</a:t>
            </a:r>
          </a:p>
          <a:p>
            <a:r>
              <a:rPr lang="en-US" sz="9600" dirty="0" smtClean="0">
                <a:ln w="28575">
                  <a:solidFill>
                    <a:schemeClr val="bg1"/>
                  </a:solidFill>
                </a:ln>
                <a:solidFill>
                  <a:srgbClr val="FF0000"/>
                </a:solidFill>
                <a:latin typeface="Garamond" panose="02020404030301010803" pitchFamily="18" charset="0"/>
              </a:rPr>
              <a:t>Honor</a:t>
            </a:r>
            <a:endParaRPr lang="en-US" sz="9600" dirty="0">
              <a:ln w="28575">
                <a:solidFill>
                  <a:schemeClr val="bg1"/>
                </a:solidFill>
              </a:ln>
              <a:solidFill>
                <a:srgbClr val="FF0000"/>
              </a:solidFill>
              <a:latin typeface="Garamond" panose="02020404030301010803" pitchFamily="18" charset="0"/>
            </a:endParaRPr>
          </a:p>
        </p:txBody>
      </p:sp>
    </p:spTree>
    <p:extLst>
      <p:ext uri="{BB962C8B-B14F-4D97-AF65-F5344CB8AC3E}">
        <p14:creationId xmlns:p14="http://schemas.microsoft.com/office/powerpoint/2010/main" val="73021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smtClean="0">
                <a:ln w="28575">
                  <a:solidFill>
                    <a:schemeClr val="tx1"/>
                  </a:solidFill>
                </a:ln>
                <a:solidFill>
                  <a:srgbClr val="92D050"/>
                </a:solidFill>
                <a:latin typeface="Impact" panose="020B0806030902050204" pitchFamily="34" charset="0"/>
              </a:rPr>
              <a:t>Order of the Arrow</a:t>
            </a:r>
            <a:endParaRPr lang="en-US" sz="9600" b="1" dirty="0">
              <a:ln w="28575">
                <a:solidFill>
                  <a:schemeClr val="tx1"/>
                </a:solidFill>
              </a:ln>
              <a:solidFill>
                <a:srgbClr val="92D050"/>
              </a:solidFill>
              <a:latin typeface="Impact" panose="020B0806030902050204" pitchFamily="34" charset="0"/>
            </a:endParaRPr>
          </a:p>
        </p:txBody>
      </p:sp>
      <p:sp>
        <p:nvSpPr>
          <p:cNvPr id="4" name="Content Placeholder 2"/>
          <p:cNvSpPr txBox="1">
            <a:spLocks/>
          </p:cNvSpPr>
          <p:nvPr/>
        </p:nvSpPr>
        <p:spPr>
          <a:xfrm>
            <a:off x="838200" y="3741137"/>
            <a:ext cx="6524625" cy="27644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The </a:t>
            </a:r>
            <a:r>
              <a:rPr lang="en-US" sz="3600" smtClean="0"/>
              <a:t>OA </a:t>
            </a:r>
            <a:r>
              <a:rPr lang="en-US" sz="3600"/>
              <a:t>is the National Honor Society of the Boy Scouts of America, composed of Scouts and Scouters who best exemplify the Scout Oath and Law in their daily lives as elected by their peers.</a:t>
            </a:r>
          </a:p>
        </p:txBody>
      </p:sp>
      <p:sp>
        <p:nvSpPr>
          <p:cNvPr id="11" name="Content Placeholder 2"/>
          <p:cNvSpPr txBox="1">
            <a:spLocks/>
          </p:cNvSpPr>
          <p:nvPr/>
        </p:nvSpPr>
        <p:spPr>
          <a:xfrm>
            <a:off x="3028949" y="1927225"/>
            <a:ext cx="7115176" cy="150177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200" b="1" smtClean="0"/>
              <a:t>Arrowmen 	– Carson Harrop</a:t>
            </a:r>
          </a:p>
          <a:p>
            <a:pPr marL="0" indent="0">
              <a:buFont typeface="Arial" panose="020B0604020202020204" pitchFamily="34" charset="0"/>
              <a:buNone/>
            </a:pPr>
            <a:r>
              <a:rPr lang="en-US" sz="4200" b="1" smtClean="0"/>
              <a:t>Brotherhood</a:t>
            </a:r>
          </a:p>
          <a:p>
            <a:pPr marL="0" indent="0">
              <a:buFont typeface="Arial" panose="020B0604020202020204" pitchFamily="34" charset="0"/>
              <a:buNone/>
            </a:pPr>
            <a:r>
              <a:rPr lang="en-US" sz="4200" b="1" smtClean="0"/>
              <a:t>Vigil Honor</a:t>
            </a:r>
          </a:p>
        </p:txBody>
      </p:sp>
      <p:pic>
        <p:nvPicPr>
          <p:cNvPr id="12" name="Picture 11"/>
          <p:cNvPicPr>
            <a:picLocks noChangeAspect="1"/>
          </p:cNvPicPr>
          <p:nvPr/>
        </p:nvPicPr>
        <p:blipFill>
          <a:blip r:embed="rId2"/>
          <a:stretch>
            <a:fillRect/>
          </a:stretch>
        </p:blipFill>
        <p:spPr>
          <a:xfrm rot="5400000">
            <a:off x="801387" y="1176338"/>
            <a:ext cx="1501776" cy="3003551"/>
          </a:xfrm>
          <a:prstGeom prst="rect">
            <a:avLst/>
          </a:prstGeom>
        </p:spPr>
      </p:pic>
      <p:pic>
        <p:nvPicPr>
          <p:cNvPr id="14" name="Picture 13"/>
          <p:cNvPicPr>
            <a:picLocks noChangeAspect="1"/>
          </p:cNvPicPr>
          <p:nvPr/>
        </p:nvPicPr>
        <p:blipFill>
          <a:blip r:embed="rId3"/>
          <a:stretch>
            <a:fillRect/>
          </a:stretch>
        </p:blipFill>
        <p:spPr>
          <a:xfrm>
            <a:off x="7715250" y="2460434"/>
            <a:ext cx="4248150" cy="4273741"/>
          </a:xfrm>
          <a:prstGeom prst="rect">
            <a:avLst/>
          </a:prstGeom>
        </p:spPr>
      </p:pic>
    </p:spTree>
    <p:extLst>
      <p:ext uri="{BB962C8B-B14F-4D97-AF65-F5344CB8AC3E}">
        <p14:creationId xmlns:p14="http://schemas.microsoft.com/office/powerpoint/2010/main" val="3561965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28575">
                  <a:solidFill>
                    <a:schemeClr val="tx1"/>
                  </a:solidFill>
                </a:ln>
                <a:solidFill>
                  <a:srgbClr val="92D050"/>
                </a:solidFill>
                <a:latin typeface="Impact" panose="020B0806030902050204" pitchFamily="34" charset="0"/>
              </a:rPr>
              <a:t>Merit Badges</a:t>
            </a:r>
            <a:endParaRPr lang="en-US" sz="9600" b="1" dirty="0">
              <a:ln w="28575">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a:stretch>
            <a:fillRect/>
          </a:stretch>
        </p:blipFill>
        <p:spPr>
          <a:xfrm>
            <a:off x="2276475" y="1817286"/>
            <a:ext cx="7639050" cy="4303332"/>
          </a:xfrm>
          <a:prstGeom prst="rect">
            <a:avLst/>
          </a:prstGeom>
        </p:spPr>
      </p:pic>
    </p:spTree>
    <p:extLst>
      <p:ext uri="{BB962C8B-B14F-4D97-AF65-F5344CB8AC3E}">
        <p14:creationId xmlns:p14="http://schemas.microsoft.com/office/powerpoint/2010/main" val="1030547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smtClean="0">
                <a:ln w="28575">
                  <a:solidFill>
                    <a:schemeClr val="tx1"/>
                  </a:solidFill>
                </a:ln>
                <a:solidFill>
                  <a:srgbClr val="92D050"/>
                </a:solidFill>
                <a:latin typeface="Impact" panose="020B0806030902050204" pitchFamily="34" charset="0"/>
              </a:rPr>
              <a:t>Jack Fairman</a:t>
            </a:r>
            <a:endParaRPr lang="en-US" sz="9600" b="1" dirty="0">
              <a:ln w="28575">
                <a:solidFill>
                  <a:schemeClr val="tx1"/>
                </a:solidFill>
              </a:ln>
              <a:solidFill>
                <a:srgbClr val="92D050"/>
              </a:solidFill>
              <a:latin typeface="Impact" panose="020B0806030902050204" pitchFamily="34" charset="0"/>
            </a:endParaRPr>
          </a:p>
        </p:txBody>
      </p:sp>
      <p:sp>
        <p:nvSpPr>
          <p:cNvPr id="6" name="TextBox 5"/>
          <p:cNvSpPr txBox="1"/>
          <p:nvPr/>
        </p:nvSpPr>
        <p:spPr>
          <a:xfrm>
            <a:off x="3241585" y="1953610"/>
            <a:ext cx="6271076" cy="3046988"/>
          </a:xfrm>
          <a:prstGeom prst="rect">
            <a:avLst/>
          </a:prstGeom>
          <a:noFill/>
        </p:spPr>
        <p:txBody>
          <a:bodyPr wrap="none" rtlCol="0">
            <a:spAutoFit/>
          </a:bodyPr>
          <a:lstStyle/>
          <a:p>
            <a:r>
              <a:rPr lang="en-US" sz="4800" b="1" smtClean="0"/>
              <a:t>American Cultures</a:t>
            </a:r>
          </a:p>
          <a:p>
            <a:r>
              <a:rPr lang="en-US" sz="4800" b="1" smtClean="0"/>
              <a:t>Animation</a:t>
            </a:r>
          </a:p>
          <a:p>
            <a:r>
              <a:rPr lang="en-US" sz="4800" b="1" smtClean="0"/>
              <a:t>Citizenship in the World</a:t>
            </a:r>
          </a:p>
          <a:p>
            <a:r>
              <a:rPr lang="en-US" sz="4800" b="1" smtClean="0"/>
              <a:t>Digital Technology</a:t>
            </a:r>
            <a:endParaRPr lang="en-US" sz="4800" b="1" dirty="0"/>
          </a:p>
        </p:txBody>
      </p:sp>
      <p:pic>
        <p:nvPicPr>
          <p:cNvPr id="3" name="Picture 2"/>
          <p:cNvPicPr>
            <a:picLocks noChangeAspect="1"/>
          </p:cNvPicPr>
          <p:nvPr/>
        </p:nvPicPr>
        <p:blipFill>
          <a:blip r:embed="rId2"/>
          <a:stretch>
            <a:fillRect/>
          </a:stretch>
        </p:blipFill>
        <p:spPr>
          <a:xfrm>
            <a:off x="9127866" y="1347803"/>
            <a:ext cx="2669180" cy="2657317"/>
          </a:xfrm>
          <a:prstGeom prst="rect">
            <a:avLst/>
          </a:prstGeom>
        </p:spPr>
      </p:pic>
      <p:pic>
        <p:nvPicPr>
          <p:cNvPr id="4" name="Picture 3"/>
          <p:cNvPicPr>
            <a:picLocks noChangeAspect="1"/>
          </p:cNvPicPr>
          <p:nvPr/>
        </p:nvPicPr>
        <p:blipFill>
          <a:blip r:embed="rId3"/>
          <a:stretch>
            <a:fillRect/>
          </a:stretch>
        </p:blipFill>
        <p:spPr>
          <a:xfrm>
            <a:off x="9227682" y="4058281"/>
            <a:ext cx="2510846" cy="2594232"/>
          </a:xfrm>
          <a:prstGeom prst="rect">
            <a:avLst/>
          </a:prstGeom>
        </p:spPr>
      </p:pic>
      <p:pic>
        <p:nvPicPr>
          <p:cNvPr id="7" name="Picture 6"/>
          <p:cNvPicPr>
            <a:picLocks noChangeAspect="1"/>
          </p:cNvPicPr>
          <p:nvPr/>
        </p:nvPicPr>
        <p:blipFill>
          <a:blip r:embed="rId4"/>
          <a:stretch>
            <a:fillRect/>
          </a:stretch>
        </p:blipFill>
        <p:spPr>
          <a:xfrm>
            <a:off x="529621" y="1442248"/>
            <a:ext cx="2594232" cy="2616033"/>
          </a:xfrm>
          <a:prstGeom prst="rect">
            <a:avLst/>
          </a:prstGeom>
        </p:spPr>
      </p:pic>
      <p:pic>
        <p:nvPicPr>
          <p:cNvPr id="8" name="Picture 7"/>
          <p:cNvPicPr>
            <a:picLocks noChangeAspect="1"/>
          </p:cNvPicPr>
          <p:nvPr/>
        </p:nvPicPr>
        <p:blipFill>
          <a:blip r:embed="rId5"/>
          <a:stretch>
            <a:fillRect/>
          </a:stretch>
        </p:blipFill>
        <p:spPr>
          <a:xfrm>
            <a:off x="420324" y="4152726"/>
            <a:ext cx="2631682" cy="2585512"/>
          </a:xfrm>
          <a:prstGeom prst="rect">
            <a:avLst/>
          </a:prstGeom>
        </p:spPr>
      </p:pic>
    </p:spTree>
    <p:extLst>
      <p:ext uri="{BB962C8B-B14F-4D97-AF65-F5344CB8AC3E}">
        <p14:creationId xmlns:p14="http://schemas.microsoft.com/office/powerpoint/2010/main" val="114362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smtClean="0">
                <a:ln w="28575">
                  <a:solidFill>
                    <a:schemeClr val="tx1"/>
                  </a:solidFill>
                </a:ln>
                <a:solidFill>
                  <a:srgbClr val="92D050"/>
                </a:solidFill>
                <a:latin typeface="Impact" panose="020B0806030902050204" pitchFamily="34" charset="0"/>
              </a:rPr>
              <a:t>Broden Muller</a:t>
            </a:r>
            <a:endParaRPr lang="en-US" sz="9600" b="1" dirty="0">
              <a:ln w="28575">
                <a:solidFill>
                  <a:schemeClr val="tx1"/>
                </a:solidFill>
              </a:ln>
              <a:solidFill>
                <a:srgbClr val="92D050"/>
              </a:solidFill>
              <a:latin typeface="Impact" panose="020B0806030902050204" pitchFamily="34" charset="0"/>
            </a:endParaRPr>
          </a:p>
        </p:txBody>
      </p:sp>
      <p:sp>
        <p:nvSpPr>
          <p:cNvPr id="11" name="TextBox 10"/>
          <p:cNvSpPr txBox="1"/>
          <p:nvPr/>
        </p:nvSpPr>
        <p:spPr>
          <a:xfrm>
            <a:off x="2319057" y="4291684"/>
            <a:ext cx="6271076" cy="2308324"/>
          </a:xfrm>
          <a:prstGeom prst="rect">
            <a:avLst/>
          </a:prstGeom>
          <a:noFill/>
        </p:spPr>
        <p:txBody>
          <a:bodyPr wrap="none" rtlCol="0">
            <a:spAutoFit/>
          </a:bodyPr>
          <a:lstStyle/>
          <a:p>
            <a:r>
              <a:rPr lang="en-US" sz="4800" b="1" smtClean="0"/>
              <a:t>Citizenship in the World</a:t>
            </a:r>
          </a:p>
          <a:p>
            <a:r>
              <a:rPr lang="en-US" sz="4800" b="1" smtClean="0"/>
              <a:t>Fire Safety</a:t>
            </a:r>
          </a:p>
          <a:p>
            <a:r>
              <a:rPr lang="en-US" sz="4800" b="1" smtClean="0"/>
              <a:t>Swimming</a:t>
            </a:r>
            <a:endParaRPr lang="en-US" sz="4800" b="1" dirty="0"/>
          </a:p>
        </p:txBody>
      </p:sp>
      <p:pic>
        <p:nvPicPr>
          <p:cNvPr id="13" name="Picture 12"/>
          <p:cNvPicPr>
            <a:picLocks noChangeAspect="1"/>
          </p:cNvPicPr>
          <p:nvPr/>
        </p:nvPicPr>
        <p:blipFill>
          <a:blip r:embed="rId2"/>
          <a:stretch>
            <a:fillRect/>
          </a:stretch>
        </p:blipFill>
        <p:spPr>
          <a:xfrm>
            <a:off x="838200" y="1526213"/>
            <a:ext cx="2770862" cy="2758547"/>
          </a:xfrm>
          <a:prstGeom prst="rect">
            <a:avLst/>
          </a:prstGeom>
        </p:spPr>
      </p:pic>
      <p:pic>
        <p:nvPicPr>
          <p:cNvPr id="4" name="Picture 3"/>
          <p:cNvPicPr>
            <a:picLocks noChangeAspect="1"/>
          </p:cNvPicPr>
          <p:nvPr/>
        </p:nvPicPr>
        <p:blipFill>
          <a:blip r:embed="rId3"/>
          <a:stretch>
            <a:fillRect/>
          </a:stretch>
        </p:blipFill>
        <p:spPr>
          <a:xfrm>
            <a:off x="4466088" y="1639095"/>
            <a:ext cx="2714568" cy="2683837"/>
          </a:xfrm>
          <a:prstGeom prst="rect">
            <a:avLst/>
          </a:prstGeom>
        </p:spPr>
      </p:pic>
      <p:pic>
        <p:nvPicPr>
          <p:cNvPr id="6" name="Picture 5"/>
          <p:cNvPicPr>
            <a:picLocks noChangeAspect="1"/>
          </p:cNvPicPr>
          <p:nvPr/>
        </p:nvPicPr>
        <p:blipFill>
          <a:blip r:embed="rId4"/>
          <a:stretch>
            <a:fillRect/>
          </a:stretch>
        </p:blipFill>
        <p:spPr>
          <a:xfrm>
            <a:off x="8371309" y="1488039"/>
            <a:ext cx="2733647" cy="2834893"/>
          </a:xfrm>
          <a:prstGeom prst="rect">
            <a:avLst/>
          </a:prstGeom>
        </p:spPr>
      </p:pic>
    </p:spTree>
    <p:extLst>
      <p:ext uri="{BB962C8B-B14F-4D97-AF65-F5344CB8AC3E}">
        <p14:creationId xmlns:p14="http://schemas.microsoft.com/office/powerpoint/2010/main" val="557931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28575">
                  <a:solidFill>
                    <a:schemeClr val="tx1"/>
                  </a:solidFill>
                </a:ln>
                <a:solidFill>
                  <a:srgbClr val="92D050"/>
                </a:solidFill>
                <a:latin typeface="Impact" panose="020B0806030902050204" pitchFamily="34" charset="0"/>
              </a:rPr>
              <a:t>Austin March</a:t>
            </a:r>
            <a:endParaRPr lang="en-US" sz="9600" b="1" dirty="0">
              <a:ln w="28575">
                <a:solidFill>
                  <a:schemeClr val="tx1"/>
                </a:solidFill>
              </a:ln>
              <a:solidFill>
                <a:srgbClr val="92D050"/>
              </a:solidFill>
              <a:latin typeface="Impact" panose="020B0806030902050204" pitchFamily="34" charset="0"/>
            </a:endParaRPr>
          </a:p>
        </p:txBody>
      </p:sp>
      <p:sp>
        <p:nvSpPr>
          <p:cNvPr id="6" name="TextBox 5"/>
          <p:cNvSpPr txBox="1"/>
          <p:nvPr/>
        </p:nvSpPr>
        <p:spPr>
          <a:xfrm>
            <a:off x="1635405" y="5044242"/>
            <a:ext cx="3347391" cy="830997"/>
          </a:xfrm>
          <a:prstGeom prst="rect">
            <a:avLst/>
          </a:prstGeom>
          <a:noFill/>
        </p:spPr>
        <p:txBody>
          <a:bodyPr wrap="none" rtlCol="0">
            <a:spAutoFit/>
          </a:bodyPr>
          <a:lstStyle/>
          <a:p>
            <a:r>
              <a:rPr lang="en-US" sz="4800" b="1" smtClean="0"/>
              <a:t>Backpacking</a:t>
            </a:r>
            <a:endParaRPr lang="en-US" sz="4800" b="1" dirty="0"/>
          </a:p>
        </p:txBody>
      </p:sp>
      <p:pic>
        <p:nvPicPr>
          <p:cNvPr id="7" name="Picture 6"/>
          <p:cNvPicPr>
            <a:picLocks noChangeAspect="1"/>
          </p:cNvPicPr>
          <p:nvPr/>
        </p:nvPicPr>
        <p:blipFill>
          <a:blip r:embed="rId2"/>
          <a:stretch>
            <a:fillRect/>
          </a:stretch>
        </p:blipFill>
        <p:spPr>
          <a:xfrm>
            <a:off x="838200" y="1790731"/>
            <a:ext cx="3192887" cy="3153468"/>
          </a:xfrm>
          <a:prstGeom prst="rect">
            <a:avLst/>
          </a:prstGeom>
        </p:spPr>
      </p:pic>
    </p:spTree>
    <p:extLst>
      <p:ext uri="{BB962C8B-B14F-4D97-AF65-F5344CB8AC3E}">
        <p14:creationId xmlns:p14="http://schemas.microsoft.com/office/powerpoint/2010/main" val="582419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28575">
                  <a:solidFill>
                    <a:schemeClr val="tx1"/>
                  </a:solidFill>
                </a:ln>
                <a:solidFill>
                  <a:srgbClr val="92D050"/>
                </a:solidFill>
                <a:latin typeface="Impact" panose="020B0806030902050204" pitchFamily="34" charset="0"/>
              </a:rPr>
              <a:t>Zach </a:t>
            </a:r>
            <a:r>
              <a:rPr lang="en-US" sz="9600" b="1" dirty="0" err="1" smtClean="0">
                <a:ln w="28575">
                  <a:solidFill>
                    <a:schemeClr val="tx1"/>
                  </a:solidFill>
                </a:ln>
                <a:solidFill>
                  <a:srgbClr val="92D050"/>
                </a:solidFill>
                <a:latin typeface="Impact" panose="020B0806030902050204" pitchFamily="34" charset="0"/>
              </a:rPr>
              <a:t>Szklarz</a:t>
            </a:r>
            <a:endParaRPr lang="en-US" sz="9600" b="1" dirty="0">
              <a:ln w="28575">
                <a:solidFill>
                  <a:schemeClr val="tx1"/>
                </a:solidFill>
              </a:ln>
              <a:solidFill>
                <a:srgbClr val="92D050"/>
              </a:solidFill>
              <a:latin typeface="Impact" panose="020B0806030902050204" pitchFamily="34" charset="0"/>
            </a:endParaRPr>
          </a:p>
        </p:txBody>
      </p:sp>
      <p:sp>
        <p:nvSpPr>
          <p:cNvPr id="4" name="TextBox 3"/>
          <p:cNvSpPr txBox="1"/>
          <p:nvPr/>
        </p:nvSpPr>
        <p:spPr>
          <a:xfrm>
            <a:off x="2431960" y="2296510"/>
            <a:ext cx="7678512" cy="3785652"/>
          </a:xfrm>
          <a:prstGeom prst="rect">
            <a:avLst/>
          </a:prstGeom>
          <a:noFill/>
        </p:spPr>
        <p:txBody>
          <a:bodyPr wrap="none" rtlCol="0">
            <a:spAutoFit/>
          </a:bodyPr>
          <a:lstStyle/>
          <a:p>
            <a:r>
              <a:rPr lang="en-US" sz="4800" b="1" smtClean="0"/>
              <a:t>Citizenship in the Community</a:t>
            </a:r>
          </a:p>
          <a:p>
            <a:r>
              <a:rPr lang="en-US" sz="4800" b="1" smtClean="0"/>
              <a:t>Cooking</a:t>
            </a:r>
          </a:p>
          <a:p>
            <a:r>
              <a:rPr lang="en-US" sz="4800" b="1" smtClean="0"/>
              <a:t>Cycling</a:t>
            </a:r>
          </a:p>
          <a:p>
            <a:r>
              <a:rPr lang="en-US" sz="4800" b="1" smtClean="0"/>
              <a:t>Personal Fitness</a:t>
            </a:r>
          </a:p>
          <a:p>
            <a:r>
              <a:rPr lang="en-US" sz="4800" b="1" smtClean="0"/>
              <a:t>Personal Management</a:t>
            </a:r>
            <a:endParaRPr lang="en-US" sz="4800" b="1" dirty="0"/>
          </a:p>
        </p:txBody>
      </p:sp>
      <p:pic>
        <p:nvPicPr>
          <p:cNvPr id="8" name="Picture 7"/>
          <p:cNvPicPr>
            <a:picLocks noChangeAspect="1"/>
          </p:cNvPicPr>
          <p:nvPr/>
        </p:nvPicPr>
        <p:blipFill>
          <a:blip r:embed="rId2"/>
          <a:stretch>
            <a:fillRect/>
          </a:stretch>
        </p:blipFill>
        <p:spPr>
          <a:xfrm>
            <a:off x="5767718" y="4417046"/>
            <a:ext cx="10478723" cy="2328605"/>
          </a:xfrm>
          <a:prstGeom prst="rect">
            <a:avLst/>
          </a:prstGeom>
        </p:spPr>
      </p:pic>
      <p:pic>
        <p:nvPicPr>
          <p:cNvPr id="9" name="Picture 8"/>
          <p:cNvPicPr>
            <a:picLocks noChangeAspect="1"/>
          </p:cNvPicPr>
          <p:nvPr/>
        </p:nvPicPr>
        <p:blipFill>
          <a:blip r:embed="rId3"/>
          <a:stretch>
            <a:fillRect/>
          </a:stretch>
        </p:blipFill>
        <p:spPr>
          <a:xfrm>
            <a:off x="9813915" y="2080537"/>
            <a:ext cx="2310128" cy="2299861"/>
          </a:xfrm>
          <a:prstGeom prst="rect">
            <a:avLst/>
          </a:prstGeom>
        </p:spPr>
      </p:pic>
      <p:pic>
        <p:nvPicPr>
          <p:cNvPr id="13" name="Picture 12"/>
          <p:cNvPicPr>
            <a:picLocks noChangeAspect="1"/>
          </p:cNvPicPr>
          <p:nvPr/>
        </p:nvPicPr>
        <p:blipFill>
          <a:blip r:embed="rId4"/>
          <a:stretch>
            <a:fillRect/>
          </a:stretch>
        </p:blipFill>
        <p:spPr>
          <a:xfrm>
            <a:off x="193196" y="4263536"/>
            <a:ext cx="2314387" cy="231852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174" y="1514203"/>
            <a:ext cx="2250409" cy="2301095"/>
          </a:xfrm>
          <a:prstGeom prst="rect">
            <a:avLst/>
          </a:prstGeom>
        </p:spPr>
      </p:pic>
      <p:pic>
        <p:nvPicPr>
          <p:cNvPr id="15" name="Picture 14"/>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54226" y="120453"/>
            <a:ext cx="2289496" cy="2285415"/>
          </a:xfrm>
          <a:prstGeom prst="rect">
            <a:avLst/>
          </a:prstGeom>
        </p:spPr>
      </p:pic>
    </p:spTree>
    <p:extLst>
      <p:ext uri="{BB962C8B-B14F-4D97-AF65-F5344CB8AC3E}">
        <p14:creationId xmlns:p14="http://schemas.microsoft.com/office/powerpoint/2010/main" val="3841649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28575">
                  <a:solidFill>
                    <a:schemeClr val="tx1"/>
                  </a:solidFill>
                </a:ln>
                <a:solidFill>
                  <a:srgbClr val="92D050"/>
                </a:solidFill>
                <a:latin typeface="Impact" panose="020B0806030902050204" pitchFamily="34" charset="0"/>
              </a:rPr>
              <a:t>Rank Advancement</a:t>
            </a:r>
            <a:endParaRPr lang="en-US" sz="9600" b="1" dirty="0">
              <a:ln w="28575">
                <a:solidFill>
                  <a:schemeClr val="tx1"/>
                </a:solidFill>
              </a:ln>
              <a:solidFill>
                <a:srgbClr val="92D050"/>
              </a:solidFill>
              <a:latin typeface="Impact" panose="020B0806030902050204" pitchFamily="34"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99342" l="17697" r="82865">
                        <a14:foregroundMark x1="30056" y1="40132" x2="20225" y2="8553"/>
                        <a14:foregroundMark x1="35955" y1="33553" x2="46910" y2="5921"/>
                        <a14:foregroundMark x1="56461" y1="43421" x2="58708" y2="2632"/>
                        <a14:foregroundMark x1="74438" y1="42763" x2="73034" y2="1974"/>
                        <a14:foregroundMark x1="69663" y1="94737" x2="64607" y2="56579"/>
                        <a14:foregroundMark x1="52247" y1="95395" x2="48596" y2="53947"/>
                        <a14:foregroundMark x1="72753" y1="63158" x2="62921" y2="88158"/>
                        <a14:foregroundMark x1="65730" y1="90132" x2="62921" y2="63158"/>
                        <a14:foregroundMark x1="62360" y1="65132" x2="61236" y2="76974"/>
                        <a14:foregroundMark x1="62921" y1="60526" x2="60955" y2="67763"/>
                        <a14:foregroundMark x1="63202" y1="88816" x2="60674" y2="70395"/>
                        <a14:foregroundMark x1="62360" y1="86842" x2="61517" y2="82237"/>
                        <a14:foregroundMark x1="65169" y1="74342" x2="65169" y2="74342"/>
                        <a14:foregroundMark x1="74157" y1="76316" x2="74157" y2="76316"/>
                        <a14:foregroundMark x1="70506" y1="89474" x2="70506" y2="89474"/>
                        <a14:foregroundMark x1="67135" y1="94079" x2="67135" y2="94079"/>
                        <a14:backgroundMark x1="20225" y1="8553" x2="20225" y2="8553"/>
                        <a14:backgroundMark x1="46910" y1="5263" x2="46910" y2="5263"/>
                        <a14:backgroundMark x1="48876" y1="53947" x2="48876" y2="53947"/>
                      </a14:backgroundRemoval>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7874" b="94751" l="19322" r="82006">
                        <a14:foregroundMark x1="26401" y1="11549" x2="25074" y2="84777"/>
                        <a14:foregroundMark x1="48525" y1="13123" x2="49410" y2="85827"/>
                        <a14:foregroundMark x1="72419" y1="13911" x2="73894" y2="84514"/>
                        <a14:backgroundMark x1="23009" y1="92913" x2="29646" y2="82415"/>
                        <a14:backgroundMark x1="47788" y1="92913" x2="54130" y2="82940"/>
                        <a14:backgroundMark x1="70944" y1="92913" x2="76696" y2="86352"/>
                        <a14:backgroundMark x1="28614" y1="13386" x2="33481" y2="46719"/>
                        <a14:backgroundMark x1="33481" y1="46457" x2="31858" y2="66667"/>
                        <a14:backgroundMark x1="31858" y1="66667" x2="28319" y2="74278"/>
                        <a14:backgroundMark x1="28319" y1="74278" x2="27434" y2="82415"/>
                        <a14:backgroundMark x1="45723" y1="16535" x2="42773" y2="32546"/>
                        <a14:backgroundMark x1="42773" y1="32546" x2="44690" y2="47507"/>
                        <a14:backgroundMark x1="44690" y1="47507" x2="45428" y2="64567"/>
                        <a14:backgroundMark x1="69027" y1="19423" x2="66962" y2="30184"/>
                        <a14:backgroundMark x1="66667" y1="29921" x2="66667" y2="40157"/>
                        <a14:backgroundMark x1="66667" y1="40157" x2="68879" y2="58793"/>
                        <a14:backgroundMark x1="68879" y1="59318" x2="72124" y2="78478"/>
                        <a14:backgroundMark x1="52065" y1="15223" x2="53835" y2="29134"/>
                        <a14:backgroundMark x1="53835" y1="29396" x2="56785" y2="53543"/>
                      </a14:backgroundRemoval>
                    </a14:imgEffect>
                  </a14:imgLayer>
                </a14:imgProps>
              </a:ext>
              <a:ext uri="{28A0092B-C50C-407E-A947-70E740481C1C}">
                <a14:useLocalDpi xmlns:a14="http://schemas.microsoft.com/office/drawing/2010/main" val="0"/>
              </a:ext>
            </a:extLst>
          </a:blip>
          <a:stretch>
            <a:fillRect/>
          </a:stretch>
        </p:blipFill>
        <p:spPr>
          <a:xfrm>
            <a:off x="5228824" y="5483414"/>
            <a:ext cx="1957588" cy="1100060"/>
          </a:xfrm>
          <a:prstGeom prst="rect">
            <a:avLst/>
          </a:prstGeom>
        </p:spPr>
      </p:pic>
    </p:spTree>
    <p:extLst>
      <p:ext uri="{BB962C8B-B14F-4D97-AF65-F5344CB8AC3E}">
        <p14:creationId xmlns:p14="http://schemas.microsoft.com/office/powerpoint/2010/main" val="134421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Scout Rank</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8684" l="15169" r="81742">
                        <a14:foregroundMark x1="21348" y1="6579" x2="29775" y2="39474"/>
                        <a14:backgroundMark x1="26966" y1="62500" x2="41011" y2="88816"/>
                      </a14:backgroundRemoval>
                    </a14:imgEffect>
                  </a14:imgLayer>
                </a14:imgProps>
              </a:ext>
              <a:ext uri="{28A0092B-C50C-407E-A947-70E740481C1C}">
                <a14:useLocalDpi xmlns:a14="http://schemas.microsoft.com/office/drawing/2010/main" val="0"/>
              </a:ext>
            </a:extLst>
          </a:blip>
          <a:stretch>
            <a:fillRect/>
          </a:stretch>
        </p:blipFill>
        <p:spPr>
          <a:xfrm>
            <a:off x="1437608" y="1690688"/>
            <a:ext cx="8904660" cy="3792726"/>
          </a:xfrm>
          <a:prstGeom prst="rect">
            <a:avLst/>
          </a:prstGeom>
        </p:spPr>
      </p:pic>
      <p:sp>
        <p:nvSpPr>
          <p:cNvPr id="6" name="TextBox 5"/>
          <p:cNvSpPr txBox="1"/>
          <p:nvPr/>
        </p:nvSpPr>
        <p:spPr>
          <a:xfrm>
            <a:off x="838200" y="3587051"/>
            <a:ext cx="10636876" cy="2831544"/>
          </a:xfrm>
          <a:prstGeom prst="rect">
            <a:avLst/>
          </a:prstGeom>
          <a:noFill/>
        </p:spPr>
        <p:txBody>
          <a:bodyPr wrap="square" rtlCol="0">
            <a:spAutoFit/>
          </a:bodyPr>
          <a:lstStyle/>
          <a:p>
            <a:r>
              <a:rPr lang="en-US" sz="3200" dirty="0" smtClean="0"/>
              <a:t>Throughout </a:t>
            </a:r>
            <a:r>
              <a:rPr lang="en-US" sz="3200" dirty="0"/>
              <a:t>the year we have the pleasure of welcoming new Scouts to our Troop.  When each new boy joins the troop, he is encouraged to quickly earn the Scout Rank.  To do this, a boy must learn the Boy Scout Oath, Promise and Law as well as the Scout Sign, Salute, and Handshake.</a:t>
            </a:r>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2656449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Scout Rank</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8684" l="15169" r="81742">
                        <a14:foregroundMark x1="21348" y1="6579" x2="29775" y2="39474"/>
                        <a14:backgroundMark x1="26966" y1="62500" x2="41011" y2="88816"/>
                      </a14:backgroundRemoval>
                    </a14:imgEffect>
                  </a14:imgLayer>
                </a14:imgProps>
              </a:ext>
              <a:ext uri="{28A0092B-C50C-407E-A947-70E740481C1C}">
                <a14:useLocalDpi xmlns:a14="http://schemas.microsoft.com/office/drawing/2010/main" val="0"/>
              </a:ext>
            </a:extLst>
          </a:blip>
          <a:stretch>
            <a:fillRect/>
          </a:stretch>
        </p:blipFill>
        <p:spPr>
          <a:xfrm>
            <a:off x="1437608" y="1690688"/>
            <a:ext cx="8904660" cy="3792726"/>
          </a:xfrm>
          <a:prstGeom prst="rect">
            <a:avLst/>
          </a:prstGeom>
        </p:spPr>
      </p:pic>
      <p:sp>
        <p:nvSpPr>
          <p:cNvPr id="6" name="TextBox 5"/>
          <p:cNvSpPr txBox="1"/>
          <p:nvPr/>
        </p:nvSpPr>
        <p:spPr>
          <a:xfrm>
            <a:off x="838200" y="3587051"/>
            <a:ext cx="10636876" cy="1077218"/>
          </a:xfrm>
          <a:prstGeom prst="rect">
            <a:avLst/>
          </a:prstGeom>
          <a:noFill/>
        </p:spPr>
        <p:txBody>
          <a:bodyPr wrap="square" rtlCol="0">
            <a:spAutoFit/>
          </a:bodyPr>
          <a:lstStyle/>
          <a:p>
            <a:r>
              <a:rPr lang="en-US" sz="3200" dirty="0" smtClean="0"/>
              <a:t>We recognize the following Scouts this evening for earning the Scout Rank since our last Court of Honor:</a:t>
            </a:r>
          </a:p>
        </p:txBody>
      </p:sp>
      <p:sp>
        <p:nvSpPr>
          <p:cNvPr id="4" name="TextBox 3"/>
          <p:cNvSpPr txBox="1"/>
          <p:nvPr/>
        </p:nvSpPr>
        <p:spPr>
          <a:xfrm>
            <a:off x="1437608" y="4664269"/>
            <a:ext cx="10515600" cy="707886"/>
          </a:xfrm>
          <a:prstGeom prst="rect">
            <a:avLst/>
          </a:prstGeom>
          <a:noFill/>
        </p:spPr>
        <p:txBody>
          <a:bodyPr wrap="square" rtlCol="0">
            <a:spAutoFit/>
          </a:bodyPr>
          <a:lstStyle/>
          <a:p>
            <a:r>
              <a:rPr lang="en-US" sz="4000" b="1" smtClean="0"/>
              <a:t>None this evening</a:t>
            </a:r>
            <a:endParaRPr lang="en-US" sz="4000" b="1" dirty="0"/>
          </a:p>
        </p:txBody>
      </p:sp>
    </p:spTree>
    <p:extLst>
      <p:ext uri="{BB962C8B-B14F-4D97-AF65-F5344CB8AC3E}">
        <p14:creationId xmlns:p14="http://schemas.microsoft.com/office/powerpoint/2010/main" val="3248272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Tenderfoot Rank</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6711" l="33427" r="49719"/>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4" name="TextBox 3"/>
          <p:cNvSpPr txBox="1"/>
          <p:nvPr/>
        </p:nvSpPr>
        <p:spPr>
          <a:xfrm>
            <a:off x="838200" y="3587051"/>
            <a:ext cx="10636876" cy="3108543"/>
          </a:xfrm>
          <a:prstGeom prst="rect">
            <a:avLst/>
          </a:prstGeom>
          <a:noFill/>
        </p:spPr>
        <p:txBody>
          <a:bodyPr wrap="square" rtlCol="0">
            <a:spAutoFit/>
          </a:bodyPr>
          <a:lstStyle/>
          <a:p>
            <a:r>
              <a:rPr lang="en-US" sz="3200" dirty="0" smtClean="0"/>
              <a:t>Tenderfoot </a:t>
            </a:r>
            <a:r>
              <a:rPr lang="en-US" sz="3200" dirty="0"/>
              <a:t>requirements offer a taste of the great adventures awaiting you in Scouting and can give you the basic skills you'll need to begin taking part in those adventures. You met many challenges in earning the Tenderfoot badge and are to be congratulated.</a:t>
            </a:r>
            <a:r>
              <a:rPr lang="en-US" sz="3200" b="0" dirty="0" smtClean="0">
                <a:effectLst/>
              </a:rPr>
              <a:t/>
            </a:r>
            <a:br>
              <a:rPr lang="en-US" sz="3200" b="0" dirty="0" smtClean="0">
                <a:effectLst/>
              </a:rPr>
            </a:br>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295647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600" b="1" dirty="0" smtClean="0">
                <a:ln w="28575">
                  <a:solidFill>
                    <a:schemeClr val="tx1"/>
                  </a:solidFill>
                </a:ln>
                <a:solidFill>
                  <a:srgbClr val="92D050"/>
                </a:solidFill>
                <a:latin typeface="Impact" panose="020B0806030902050204" pitchFamily="34" charset="0"/>
              </a:rPr>
              <a:t>Agenda</a:t>
            </a:r>
            <a:endParaRPr lang="en-US" sz="8600"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smtClean="0"/>
              <a:t>Opening Flag</a:t>
            </a:r>
          </a:p>
          <a:p>
            <a:pPr marL="0" indent="0">
              <a:buNone/>
            </a:pPr>
            <a:r>
              <a:rPr lang="en-US" b="1" dirty="0" smtClean="0"/>
              <a:t>Introduction</a:t>
            </a:r>
          </a:p>
          <a:p>
            <a:pPr marL="0" indent="0">
              <a:buNone/>
            </a:pPr>
            <a:r>
              <a:rPr lang="en-US" b="1" dirty="0" smtClean="0"/>
              <a:t>Announcements</a:t>
            </a:r>
          </a:p>
          <a:p>
            <a:pPr marL="457200" lvl="1" indent="0">
              <a:buNone/>
            </a:pPr>
            <a:r>
              <a:rPr lang="en-US" dirty="0" smtClean="0"/>
              <a:t>SPL</a:t>
            </a:r>
          </a:p>
          <a:p>
            <a:pPr marL="457200" lvl="1" indent="0">
              <a:buNone/>
            </a:pPr>
            <a:r>
              <a:rPr lang="en-US" dirty="0" smtClean="0"/>
              <a:t>Program</a:t>
            </a:r>
          </a:p>
          <a:p>
            <a:pPr marL="457200" lvl="1" indent="0">
              <a:buNone/>
            </a:pPr>
            <a:r>
              <a:rPr lang="en-US" smtClean="0"/>
              <a:t>Committee</a:t>
            </a:r>
          </a:p>
          <a:p>
            <a:pPr marL="0" indent="0">
              <a:buNone/>
            </a:pPr>
            <a:r>
              <a:rPr lang="en-US" b="1"/>
              <a:t>Awards</a:t>
            </a:r>
          </a:p>
          <a:p>
            <a:pPr marL="457200" lvl="1" indent="0">
              <a:buNone/>
            </a:pPr>
            <a:r>
              <a:rPr lang="en-US" sz="2000"/>
              <a:t>Service Stars</a:t>
            </a:r>
          </a:p>
          <a:p>
            <a:pPr marL="457200" lvl="1" indent="0">
              <a:buNone/>
            </a:pPr>
            <a:r>
              <a:rPr lang="en-US" sz="2000"/>
              <a:t>50 Miler Award</a:t>
            </a:r>
          </a:p>
          <a:p>
            <a:pPr marL="457200" lvl="1" indent="0">
              <a:buNone/>
            </a:pPr>
            <a:r>
              <a:rPr lang="en-US" sz="2000"/>
              <a:t>Order of the Arrow</a:t>
            </a:r>
          </a:p>
          <a:p>
            <a:pPr marL="457200" lvl="1" indent="0">
              <a:buNone/>
            </a:pPr>
            <a:r>
              <a:rPr lang="en-US" sz="2000"/>
              <a:t>Merit Badges</a:t>
            </a:r>
          </a:p>
          <a:p>
            <a:pPr marL="457200" lvl="1" indent="0">
              <a:buNone/>
            </a:pPr>
            <a:r>
              <a:rPr lang="en-US" sz="2000"/>
              <a:t>Rank Advancement</a:t>
            </a:r>
          </a:p>
          <a:p>
            <a:pPr marL="457200" lvl="1" indent="0">
              <a:buNone/>
            </a:pPr>
            <a:r>
              <a:rPr lang="en-US" sz="2000"/>
              <a:t>Change </a:t>
            </a:r>
            <a:r>
              <a:rPr lang="en-US" sz="2000"/>
              <a:t>of </a:t>
            </a:r>
            <a:r>
              <a:rPr lang="en-US" sz="2000" smtClean="0"/>
              <a:t>Leadership</a:t>
            </a:r>
            <a:endParaRPr lang="en-US" sz="2000"/>
          </a:p>
        </p:txBody>
      </p:sp>
      <p:sp>
        <p:nvSpPr>
          <p:cNvPr id="4" name="Content Placeholder 2"/>
          <p:cNvSpPr>
            <a:spLocks noGrp="1"/>
          </p:cNvSpPr>
          <p:nvPr>
            <p:ph sz="half" idx="1"/>
          </p:nvPr>
        </p:nvSpPr>
        <p:spPr>
          <a:xfrm>
            <a:off x="6210300" y="1825625"/>
            <a:ext cx="5181600" cy="4351338"/>
          </a:xfrm>
        </p:spPr>
        <p:txBody>
          <a:bodyPr>
            <a:normAutofit/>
          </a:bodyPr>
          <a:lstStyle/>
          <a:p>
            <a:pPr marL="0" indent="0">
              <a:buNone/>
            </a:pPr>
            <a:r>
              <a:rPr lang="en-US" sz="2600" b="1" smtClean="0"/>
              <a:t>Scoutmaster </a:t>
            </a:r>
            <a:r>
              <a:rPr lang="en-US" sz="2600" b="1" dirty="0" smtClean="0"/>
              <a:t>Minute</a:t>
            </a:r>
            <a:endParaRPr lang="en-US" sz="2600" b="1" dirty="0"/>
          </a:p>
          <a:p>
            <a:pPr marL="0" indent="0">
              <a:buNone/>
            </a:pPr>
            <a:r>
              <a:rPr lang="en-US" sz="2600" b="1" dirty="0" smtClean="0"/>
              <a:t>Prayer</a:t>
            </a:r>
          </a:p>
          <a:p>
            <a:pPr marL="0" indent="0">
              <a:buNone/>
            </a:pPr>
            <a:r>
              <a:rPr lang="en-US" sz="2600" b="1" smtClean="0"/>
              <a:t>Closing </a:t>
            </a:r>
            <a:r>
              <a:rPr lang="en-US" sz="2600" b="1" smtClean="0"/>
              <a:t>Flag</a:t>
            </a:r>
          </a:p>
          <a:p>
            <a:pPr marL="0" indent="0">
              <a:buNone/>
            </a:pPr>
            <a:r>
              <a:rPr lang="en-US" sz="2600" b="1" smtClean="0"/>
              <a:t>PLC</a:t>
            </a:r>
            <a:endParaRPr lang="en-US" sz="2600" b="1" smtClean="0"/>
          </a:p>
        </p:txBody>
      </p:sp>
    </p:spTree>
    <p:extLst>
      <p:ext uri="{BB962C8B-B14F-4D97-AF65-F5344CB8AC3E}">
        <p14:creationId xmlns:p14="http://schemas.microsoft.com/office/powerpoint/2010/main" val="1205723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Tenderfoot Rank</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6711" l="33427" r="49719"/>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5" name="TextBox 4"/>
          <p:cNvSpPr txBox="1"/>
          <p:nvPr/>
        </p:nvSpPr>
        <p:spPr>
          <a:xfrm>
            <a:off x="838200" y="3587051"/>
            <a:ext cx="10636876" cy="1077218"/>
          </a:xfrm>
          <a:prstGeom prst="rect">
            <a:avLst/>
          </a:prstGeom>
          <a:noFill/>
        </p:spPr>
        <p:txBody>
          <a:bodyPr wrap="square" rtlCol="0">
            <a:spAutoFit/>
          </a:bodyPr>
          <a:lstStyle/>
          <a:p>
            <a:r>
              <a:rPr lang="en-US" sz="3200" dirty="0" smtClean="0"/>
              <a:t>We recognize the following Scouts this evening for earning the Tenderfoot Scout Rank since our last Court of Honor:</a:t>
            </a:r>
          </a:p>
        </p:txBody>
      </p:sp>
      <p:sp>
        <p:nvSpPr>
          <p:cNvPr id="6" name="TextBox 5"/>
          <p:cNvSpPr txBox="1"/>
          <p:nvPr/>
        </p:nvSpPr>
        <p:spPr>
          <a:xfrm>
            <a:off x="1437608" y="4664269"/>
            <a:ext cx="10515600" cy="707886"/>
          </a:xfrm>
          <a:prstGeom prst="rect">
            <a:avLst/>
          </a:prstGeom>
          <a:noFill/>
        </p:spPr>
        <p:txBody>
          <a:bodyPr wrap="square" rtlCol="0">
            <a:spAutoFit/>
          </a:bodyPr>
          <a:lstStyle/>
          <a:p>
            <a:r>
              <a:rPr lang="en-US" sz="4000" b="1" smtClean="0"/>
              <a:t>Landon Hays</a:t>
            </a:r>
            <a:endParaRPr lang="en-US" sz="4000" b="1" dirty="0"/>
          </a:p>
        </p:txBody>
      </p:sp>
    </p:spTree>
    <p:extLst>
      <p:ext uri="{BB962C8B-B14F-4D97-AF65-F5344CB8AC3E}">
        <p14:creationId xmlns:p14="http://schemas.microsoft.com/office/powerpoint/2010/main" val="2516872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Second Class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7368" l="50000" r="66011">
                        <a14:foregroundMark x1="21348" y1="6579" x2="29775" y2="39474"/>
                        <a14:backgroundMark x1="26966" y1="62500" x2="41011" y2="88816"/>
                      </a14:backgroundRemoval>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4" name="TextBox 3"/>
          <p:cNvSpPr txBox="1"/>
          <p:nvPr/>
        </p:nvSpPr>
        <p:spPr>
          <a:xfrm>
            <a:off x="838200" y="3587051"/>
            <a:ext cx="10636876" cy="3108543"/>
          </a:xfrm>
          <a:prstGeom prst="rect">
            <a:avLst/>
          </a:prstGeom>
          <a:noFill/>
        </p:spPr>
        <p:txBody>
          <a:bodyPr wrap="square" rtlCol="0">
            <a:spAutoFit/>
          </a:bodyPr>
          <a:lstStyle/>
          <a:p>
            <a:r>
              <a:rPr lang="en-US" sz="3200" dirty="0"/>
              <a:t>To earn Second Class, a Scout must learn how to use a map and compass, how and when to build a campfire, and to safely use pocket knives and wood tools. Second Class Scouts have proven their abilities in camping, first aid, and swimming, and other Scout skills.</a:t>
            </a:r>
            <a:r>
              <a:rPr lang="en-US" sz="3200" b="0" dirty="0" smtClean="0">
                <a:effectLst/>
              </a:rPr>
              <a:t/>
            </a:r>
            <a:br>
              <a:rPr lang="en-US" sz="3200" b="0" dirty="0" smtClean="0">
                <a:effectLst/>
              </a:rPr>
            </a:br>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22331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Second Class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7368" l="50000" r="66011">
                        <a14:foregroundMark x1="21348" y1="6579" x2="29775" y2="39474"/>
                        <a14:backgroundMark x1="26966" y1="62500" x2="41011" y2="88816"/>
                      </a14:backgroundRemoval>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5" name="TextBox 4"/>
          <p:cNvSpPr txBox="1"/>
          <p:nvPr/>
        </p:nvSpPr>
        <p:spPr>
          <a:xfrm>
            <a:off x="838200" y="3587051"/>
            <a:ext cx="10636876" cy="1077218"/>
          </a:xfrm>
          <a:prstGeom prst="rect">
            <a:avLst/>
          </a:prstGeom>
          <a:noFill/>
        </p:spPr>
        <p:txBody>
          <a:bodyPr wrap="square" rtlCol="0">
            <a:spAutoFit/>
          </a:bodyPr>
          <a:lstStyle/>
          <a:p>
            <a:r>
              <a:rPr lang="en-US" sz="3200" dirty="0" smtClean="0"/>
              <a:t>We recognize the following Scouts this evening for earning the Second Class Scout Rank since our last Court of Honor:</a:t>
            </a:r>
          </a:p>
        </p:txBody>
      </p:sp>
      <p:sp>
        <p:nvSpPr>
          <p:cNvPr id="6" name="TextBox 5"/>
          <p:cNvSpPr txBox="1"/>
          <p:nvPr/>
        </p:nvSpPr>
        <p:spPr>
          <a:xfrm>
            <a:off x="1437608" y="4821694"/>
            <a:ext cx="10515600" cy="707886"/>
          </a:xfrm>
          <a:prstGeom prst="rect">
            <a:avLst/>
          </a:prstGeom>
          <a:noFill/>
        </p:spPr>
        <p:txBody>
          <a:bodyPr wrap="square" rtlCol="0">
            <a:spAutoFit/>
          </a:bodyPr>
          <a:lstStyle/>
          <a:p>
            <a:r>
              <a:rPr lang="en-US" sz="4000" b="1" smtClean="0"/>
              <a:t>Broden Muller</a:t>
            </a:r>
            <a:endParaRPr lang="en-US" sz="4000" b="1" dirty="0" smtClean="0"/>
          </a:p>
        </p:txBody>
      </p:sp>
    </p:spTree>
    <p:extLst>
      <p:ext uri="{BB962C8B-B14F-4D97-AF65-F5344CB8AC3E}">
        <p14:creationId xmlns:p14="http://schemas.microsoft.com/office/powerpoint/2010/main" val="1173022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First Class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7368" l="66011" r="82865">
                        <a14:foregroundMark x1="21348" y1="6579" x2="29775" y2="39474"/>
                        <a14:backgroundMark x1="26966" y1="62500" x2="41011" y2="88816"/>
                      </a14:backgroundRemoval>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4" name="TextBox 3"/>
          <p:cNvSpPr txBox="1"/>
          <p:nvPr/>
        </p:nvSpPr>
        <p:spPr>
          <a:xfrm>
            <a:off x="838200" y="3587051"/>
            <a:ext cx="10636876" cy="3724096"/>
          </a:xfrm>
          <a:prstGeom prst="rect">
            <a:avLst/>
          </a:prstGeom>
          <a:noFill/>
        </p:spPr>
        <p:txBody>
          <a:bodyPr wrap="square" rtlCol="0">
            <a:spAutoFit/>
          </a:bodyPr>
          <a:lstStyle/>
          <a:p>
            <a:r>
              <a:rPr lang="en-US" sz="2800" dirty="0"/>
              <a:t>The founder of Scouting, Lord Baden Powell, said that all Scouts should earn First Class.  Now you have tested yourself even more. You have tried greater adventures and practiced your Scout skills many times. With your confidence and knowledge you now have, people will expect more of you, and you will expect more of yourself. You are prepared to be more of a leader in your patrol, your troop, and your community.</a:t>
            </a:r>
            <a:r>
              <a:rPr lang="en-US" sz="3200" b="0" dirty="0" smtClean="0">
                <a:effectLst/>
              </a:rPr>
              <a:t/>
            </a:r>
            <a:br>
              <a:rPr lang="en-US" sz="3200" b="0" dirty="0" smtClean="0">
                <a:effectLst/>
              </a:rPr>
            </a:br>
            <a:r>
              <a:rPr lang="en-US" sz="3200" b="0" dirty="0" smtClean="0">
                <a:effectLst/>
              </a:rPr>
              <a:t/>
            </a:r>
            <a:br>
              <a:rPr lang="en-US" sz="3200" b="0" dirty="0" smtClean="0">
                <a:effectLst/>
              </a:rPr>
            </a:br>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3081156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First Class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7368" l="66011" r="82865">
                        <a14:foregroundMark x1="21348" y1="6579" x2="29775" y2="39474"/>
                        <a14:backgroundMark x1="26966" y1="62500" x2="41011" y2="88816"/>
                      </a14:backgroundRemoval>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5" name="TextBox 4"/>
          <p:cNvSpPr txBox="1"/>
          <p:nvPr/>
        </p:nvSpPr>
        <p:spPr>
          <a:xfrm>
            <a:off x="838200" y="3587051"/>
            <a:ext cx="10636876" cy="1077218"/>
          </a:xfrm>
          <a:prstGeom prst="rect">
            <a:avLst/>
          </a:prstGeom>
          <a:noFill/>
        </p:spPr>
        <p:txBody>
          <a:bodyPr wrap="square" rtlCol="0">
            <a:spAutoFit/>
          </a:bodyPr>
          <a:lstStyle/>
          <a:p>
            <a:r>
              <a:rPr lang="en-US" sz="3200" dirty="0" smtClean="0"/>
              <a:t>We recognize the following Scouts this evening for earning the First Class Scout Rank since our last Court of Honor:</a:t>
            </a:r>
          </a:p>
        </p:txBody>
      </p:sp>
      <p:sp>
        <p:nvSpPr>
          <p:cNvPr id="6" name="TextBox 5"/>
          <p:cNvSpPr txBox="1"/>
          <p:nvPr/>
        </p:nvSpPr>
        <p:spPr>
          <a:xfrm>
            <a:off x="1242811" y="4831157"/>
            <a:ext cx="10515600" cy="1323439"/>
          </a:xfrm>
          <a:prstGeom prst="rect">
            <a:avLst/>
          </a:prstGeom>
          <a:noFill/>
        </p:spPr>
        <p:txBody>
          <a:bodyPr wrap="square" rtlCol="0">
            <a:spAutoFit/>
          </a:bodyPr>
          <a:lstStyle/>
          <a:p>
            <a:r>
              <a:rPr lang="en-US" sz="4000" b="1" smtClean="0"/>
              <a:t>Jack Fairman</a:t>
            </a:r>
          </a:p>
          <a:p>
            <a:r>
              <a:rPr lang="en-US" sz="4000" b="1" smtClean="0"/>
              <a:t>Broden Muller</a:t>
            </a:r>
          </a:p>
        </p:txBody>
      </p:sp>
    </p:spTree>
    <p:extLst>
      <p:ext uri="{BB962C8B-B14F-4D97-AF65-F5344CB8AC3E}">
        <p14:creationId xmlns:p14="http://schemas.microsoft.com/office/powerpoint/2010/main" val="224084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Star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7368" l="25281" r="41011"/>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4" name="TextBox 3"/>
          <p:cNvSpPr txBox="1"/>
          <p:nvPr/>
        </p:nvSpPr>
        <p:spPr>
          <a:xfrm>
            <a:off x="838200" y="1462037"/>
            <a:ext cx="10636876" cy="5262979"/>
          </a:xfrm>
          <a:prstGeom prst="rect">
            <a:avLst/>
          </a:prstGeom>
          <a:noFill/>
        </p:spPr>
        <p:txBody>
          <a:bodyPr wrap="square" rtlCol="0">
            <a:spAutoFit/>
          </a:bodyPr>
          <a:lstStyle/>
          <a:p>
            <a:r>
              <a:rPr lang="en-US" sz="2800" dirty="0"/>
              <a:t>As you earn your Star Rank, you have more freedom to choose the directions that interest you. The focus shifts from basic Scout skills to earning the first six merit badges you will need for Eagle. Requirements now include service to others. The Star Rank also requires the Scout to be active in his troop for at least four </a:t>
            </a:r>
            <a:r>
              <a:rPr lang="en-US" sz="2800" dirty="0" smtClean="0"/>
              <a:t>months. Of </a:t>
            </a:r>
            <a:r>
              <a:rPr lang="en-US" sz="2800" dirty="0"/>
              <a:t>course, you may </a:t>
            </a:r>
            <a:r>
              <a:rPr lang="en-US" sz="2800" dirty="0" smtClean="0"/>
              <a:t>take longer </a:t>
            </a:r>
            <a:r>
              <a:rPr lang="en-US" sz="2800" dirty="0"/>
              <a:t>if you wish</a:t>
            </a:r>
            <a:r>
              <a:rPr lang="en-US" sz="2800" dirty="0" smtClean="0"/>
              <a:t>.</a:t>
            </a:r>
          </a:p>
          <a:p>
            <a:endParaRPr lang="en-US" sz="2800" dirty="0" smtClean="0"/>
          </a:p>
          <a:p>
            <a:endParaRPr lang="en-US" sz="2800" dirty="0"/>
          </a:p>
          <a:p>
            <a:endParaRPr lang="en-US" sz="2800" dirty="0" smtClean="0"/>
          </a:p>
          <a:p>
            <a:r>
              <a:rPr lang="en-US" sz="2800" dirty="0" smtClean="0"/>
              <a:t>In </a:t>
            </a:r>
            <a:r>
              <a:rPr lang="en-US" sz="2800" dirty="0"/>
              <a:t>addition, the Star Scout must serve his troop in a position of leadership for at least four months and take part in at least one service project</a:t>
            </a:r>
            <a:r>
              <a:rPr lang="en-US" sz="2800" dirty="0" smtClean="0"/>
              <a:t>.</a:t>
            </a:r>
            <a:endParaRPr lang="en-US" sz="2800" b="0" dirty="0" smtClean="0">
              <a:effectLst/>
            </a:endParaRPr>
          </a:p>
        </p:txBody>
      </p:sp>
    </p:spTree>
    <p:extLst>
      <p:ext uri="{BB962C8B-B14F-4D97-AF65-F5344CB8AC3E}">
        <p14:creationId xmlns:p14="http://schemas.microsoft.com/office/powerpoint/2010/main" val="1888692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Star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7368" l="25281" r="41011"/>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5" name="TextBox 4"/>
          <p:cNvSpPr txBox="1"/>
          <p:nvPr/>
        </p:nvSpPr>
        <p:spPr>
          <a:xfrm>
            <a:off x="838200" y="1690688"/>
            <a:ext cx="10636876" cy="1077218"/>
          </a:xfrm>
          <a:prstGeom prst="rect">
            <a:avLst/>
          </a:prstGeom>
          <a:noFill/>
        </p:spPr>
        <p:txBody>
          <a:bodyPr wrap="square" rtlCol="0">
            <a:spAutoFit/>
          </a:bodyPr>
          <a:lstStyle/>
          <a:p>
            <a:r>
              <a:rPr lang="en-US" sz="3200" dirty="0" smtClean="0"/>
              <a:t>We recognize the following Scouts this evening for earning the Star Scout Rank since our last Court of Honor:</a:t>
            </a:r>
          </a:p>
        </p:txBody>
      </p:sp>
      <p:sp>
        <p:nvSpPr>
          <p:cNvPr id="7" name="TextBox 6"/>
          <p:cNvSpPr txBox="1"/>
          <p:nvPr/>
        </p:nvSpPr>
        <p:spPr>
          <a:xfrm>
            <a:off x="1321698" y="2879165"/>
            <a:ext cx="10515600" cy="707886"/>
          </a:xfrm>
          <a:prstGeom prst="rect">
            <a:avLst/>
          </a:prstGeom>
          <a:noFill/>
        </p:spPr>
        <p:txBody>
          <a:bodyPr wrap="square" rtlCol="0">
            <a:spAutoFit/>
          </a:bodyPr>
          <a:lstStyle/>
          <a:p>
            <a:r>
              <a:rPr lang="en-US" sz="4000" b="1" dirty="0" smtClean="0"/>
              <a:t>None this evening</a:t>
            </a:r>
            <a:endParaRPr lang="en-US" sz="4000" b="1" dirty="0"/>
          </a:p>
        </p:txBody>
      </p:sp>
    </p:spTree>
    <p:extLst>
      <p:ext uri="{BB962C8B-B14F-4D97-AF65-F5344CB8AC3E}">
        <p14:creationId xmlns:p14="http://schemas.microsoft.com/office/powerpoint/2010/main" val="1151240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Life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42135" r="58989"/>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4" name="TextBox 3"/>
          <p:cNvSpPr txBox="1"/>
          <p:nvPr/>
        </p:nvSpPr>
        <p:spPr>
          <a:xfrm>
            <a:off x="777562" y="1552189"/>
            <a:ext cx="10636876" cy="5539978"/>
          </a:xfrm>
          <a:prstGeom prst="rect">
            <a:avLst/>
          </a:prstGeom>
          <a:noFill/>
        </p:spPr>
        <p:txBody>
          <a:bodyPr wrap="square" rtlCol="0">
            <a:spAutoFit/>
          </a:bodyPr>
          <a:lstStyle/>
          <a:p>
            <a:r>
              <a:rPr lang="en-US" sz="2800" dirty="0"/>
              <a:t>The Life Rank is one of the rarest ranks. This is the last rank before Eagle. You could complete your Eagle Rank now in as few as 6 months. We congratulate you and encourage you to reach for that next step. You have earned more than half of the merit badges required for </a:t>
            </a:r>
            <a:r>
              <a:rPr lang="en-US" sz="2800" dirty="0" smtClean="0"/>
              <a:t>Eagle.</a:t>
            </a:r>
          </a:p>
          <a:p>
            <a:endParaRPr lang="en-US" sz="2800" dirty="0"/>
          </a:p>
          <a:p>
            <a:endParaRPr lang="en-US" sz="2800" dirty="0" smtClean="0"/>
          </a:p>
          <a:p>
            <a:endParaRPr lang="en-US" sz="2800" dirty="0"/>
          </a:p>
          <a:p>
            <a:endParaRPr lang="en-US" sz="2800" dirty="0" smtClean="0"/>
          </a:p>
          <a:p>
            <a:endParaRPr lang="en-US" sz="2800" dirty="0"/>
          </a:p>
          <a:p>
            <a:r>
              <a:rPr lang="en-US" sz="2800" dirty="0" smtClean="0"/>
              <a:t>The </a:t>
            </a:r>
            <a:r>
              <a:rPr lang="en-US" sz="2800" dirty="0"/>
              <a:t>Life Rank also requires the Scout to be active in his troop for at least six months, serve his troop in a position of leadership for at least six months, and take part in at least one service project</a:t>
            </a:r>
            <a:r>
              <a:rPr lang="en-US" sz="2800" dirty="0" smtClean="0"/>
              <a:t>.</a:t>
            </a:r>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3415696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Life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42135" r="58989"/>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5" name="TextBox 4"/>
          <p:cNvSpPr txBox="1"/>
          <p:nvPr/>
        </p:nvSpPr>
        <p:spPr>
          <a:xfrm>
            <a:off x="838200" y="1690688"/>
            <a:ext cx="10636876" cy="1077218"/>
          </a:xfrm>
          <a:prstGeom prst="rect">
            <a:avLst/>
          </a:prstGeom>
          <a:noFill/>
        </p:spPr>
        <p:txBody>
          <a:bodyPr wrap="square" rtlCol="0">
            <a:spAutoFit/>
          </a:bodyPr>
          <a:lstStyle/>
          <a:p>
            <a:r>
              <a:rPr lang="en-US" sz="3200" dirty="0" smtClean="0"/>
              <a:t>We recognize the following Scouts this evening for earning the Life Scout Rank since our last Court of Honor:</a:t>
            </a:r>
          </a:p>
        </p:txBody>
      </p:sp>
      <p:sp>
        <p:nvSpPr>
          <p:cNvPr id="7" name="TextBox 6"/>
          <p:cNvSpPr txBox="1"/>
          <p:nvPr/>
        </p:nvSpPr>
        <p:spPr>
          <a:xfrm>
            <a:off x="1192909" y="2879165"/>
            <a:ext cx="10515600" cy="707886"/>
          </a:xfrm>
          <a:prstGeom prst="rect">
            <a:avLst/>
          </a:prstGeom>
          <a:noFill/>
        </p:spPr>
        <p:txBody>
          <a:bodyPr wrap="square" rtlCol="0">
            <a:spAutoFit/>
          </a:bodyPr>
          <a:lstStyle/>
          <a:p>
            <a:r>
              <a:rPr lang="en-US" sz="4000" b="1" dirty="0" smtClean="0"/>
              <a:t>None this evening</a:t>
            </a:r>
            <a:endParaRPr lang="en-US" sz="4000" b="1" dirty="0"/>
          </a:p>
        </p:txBody>
      </p:sp>
    </p:spTree>
    <p:extLst>
      <p:ext uri="{BB962C8B-B14F-4D97-AF65-F5344CB8AC3E}">
        <p14:creationId xmlns:p14="http://schemas.microsoft.com/office/powerpoint/2010/main" val="4096346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Eagle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342" l="59270" r="76404"/>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4" name="TextBox 3"/>
          <p:cNvSpPr txBox="1"/>
          <p:nvPr/>
        </p:nvSpPr>
        <p:spPr>
          <a:xfrm>
            <a:off x="777562" y="1539308"/>
            <a:ext cx="10636876" cy="2616101"/>
          </a:xfrm>
          <a:prstGeom prst="rect">
            <a:avLst/>
          </a:prstGeom>
          <a:noFill/>
        </p:spPr>
        <p:txBody>
          <a:bodyPr wrap="square" rtlCol="0">
            <a:spAutoFit/>
          </a:bodyPr>
          <a:lstStyle/>
          <a:p>
            <a:r>
              <a:rPr lang="en-US" sz="3200" dirty="0"/>
              <a:t>The Eagle Rank is Scouting's highest award. Only a small percentage of Scouts have ever reached this lofty goal. The Eagle Rank is presented in a special Eagle Scout Court of Honor and not here this evening</a:t>
            </a:r>
            <a:r>
              <a:rPr lang="en-US" sz="3200" dirty="0" smtClean="0"/>
              <a:t>.</a:t>
            </a:r>
            <a:r>
              <a:rPr lang="en-US" sz="3200" dirty="0"/>
              <a:t>  </a:t>
            </a:r>
            <a:r>
              <a:rPr lang="en-US" sz="3200" b="0" dirty="0" smtClean="0">
                <a:effectLst/>
              </a:rPr>
              <a:t/>
            </a:r>
            <a:br>
              <a:rPr lang="en-US" sz="3200" b="0" dirty="0" smtClean="0">
                <a:effectLst/>
              </a:rPr>
            </a:br>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4030277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600" b="1" dirty="0" smtClean="0">
                <a:ln w="28575">
                  <a:solidFill>
                    <a:schemeClr val="tx1"/>
                  </a:solidFill>
                </a:ln>
                <a:solidFill>
                  <a:srgbClr val="92D050"/>
                </a:solidFill>
                <a:latin typeface="Impact" panose="020B0806030902050204" pitchFamily="34" charset="0"/>
              </a:rPr>
              <a:t>Opening Flag</a:t>
            </a:r>
            <a:endParaRPr lang="en-US" sz="8600" b="1" dirty="0"/>
          </a:p>
        </p:txBody>
      </p:sp>
    </p:spTree>
    <p:extLst>
      <p:ext uri="{BB962C8B-B14F-4D97-AF65-F5344CB8AC3E}">
        <p14:creationId xmlns:p14="http://schemas.microsoft.com/office/powerpoint/2010/main" val="3743494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Eagle Scout</a:t>
            </a:r>
            <a:endParaRPr lang="en-US" sz="9600" b="1" dirty="0">
              <a:ln w="38100">
                <a:solidFill>
                  <a:schemeClr val="tx1"/>
                </a:solidFill>
              </a:ln>
              <a:solidFill>
                <a:srgbClr val="92D050"/>
              </a:solidFill>
              <a:latin typeface="Impact" panose="020B0806030902050204" pitchFamily="34"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342" l="59270" r="76404"/>
                    </a14:imgEffect>
                  </a14:imgLayer>
                </a14:imgProps>
              </a:ext>
              <a:ext uri="{28A0092B-C50C-407E-A947-70E740481C1C}">
                <a14:useLocalDpi xmlns:a14="http://schemas.microsoft.com/office/drawing/2010/main" val="0"/>
              </a:ext>
            </a:extLst>
          </a:blip>
          <a:stretch>
            <a:fillRect/>
          </a:stretch>
        </p:blipFill>
        <p:spPr>
          <a:xfrm>
            <a:off x="1643670" y="1690688"/>
            <a:ext cx="8904660" cy="3792726"/>
          </a:xfrm>
          <a:prstGeom prst="rect">
            <a:avLst/>
          </a:prstGeom>
        </p:spPr>
      </p:pic>
      <p:sp>
        <p:nvSpPr>
          <p:cNvPr id="5" name="TextBox 4"/>
          <p:cNvSpPr txBox="1"/>
          <p:nvPr/>
        </p:nvSpPr>
        <p:spPr>
          <a:xfrm>
            <a:off x="838200" y="1690688"/>
            <a:ext cx="10636876" cy="1077218"/>
          </a:xfrm>
          <a:prstGeom prst="rect">
            <a:avLst/>
          </a:prstGeom>
          <a:noFill/>
        </p:spPr>
        <p:txBody>
          <a:bodyPr wrap="square" rtlCol="0">
            <a:spAutoFit/>
          </a:bodyPr>
          <a:lstStyle/>
          <a:p>
            <a:r>
              <a:rPr lang="en-US" sz="3200" dirty="0" smtClean="0"/>
              <a:t>We recognize the following Scouts this evening for earning </a:t>
            </a:r>
            <a:r>
              <a:rPr lang="en-US" sz="3200" smtClean="0"/>
              <a:t>the </a:t>
            </a:r>
            <a:r>
              <a:rPr lang="en-US" sz="3200" smtClean="0"/>
              <a:t>Eagle Scout </a:t>
            </a:r>
            <a:r>
              <a:rPr lang="en-US" sz="3200" dirty="0" smtClean="0"/>
              <a:t>Rank since our last Court of Honor:</a:t>
            </a:r>
          </a:p>
        </p:txBody>
      </p:sp>
      <p:sp>
        <p:nvSpPr>
          <p:cNvPr id="7" name="TextBox 6"/>
          <p:cNvSpPr txBox="1"/>
          <p:nvPr/>
        </p:nvSpPr>
        <p:spPr>
          <a:xfrm>
            <a:off x="1115636" y="2879165"/>
            <a:ext cx="10515600" cy="1323439"/>
          </a:xfrm>
          <a:prstGeom prst="rect">
            <a:avLst/>
          </a:prstGeom>
          <a:noFill/>
        </p:spPr>
        <p:txBody>
          <a:bodyPr wrap="square" rtlCol="0">
            <a:spAutoFit/>
          </a:bodyPr>
          <a:lstStyle/>
          <a:p>
            <a:r>
              <a:rPr lang="en-US" sz="4000" b="1" smtClean="0"/>
              <a:t>Ian Kleditz</a:t>
            </a:r>
          </a:p>
          <a:p>
            <a:r>
              <a:rPr lang="en-US" sz="4000" b="1" smtClean="0"/>
              <a:t>Zach Szklarz</a:t>
            </a:r>
            <a:endParaRPr lang="en-US" sz="4000" b="1" dirty="0"/>
          </a:p>
        </p:txBody>
      </p:sp>
    </p:spTree>
    <p:extLst>
      <p:ext uri="{BB962C8B-B14F-4D97-AF65-F5344CB8AC3E}">
        <p14:creationId xmlns:p14="http://schemas.microsoft.com/office/powerpoint/2010/main" val="3560884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Eagle Palms</a:t>
            </a:r>
            <a:endParaRPr lang="en-US" sz="9600" b="1" dirty="0">
              <a:ln w="38100">
                <a:solidFill>
                  <a:schemeClr val="tx1"/>
                </a:solidFill>
              </a:ln>
              <a:solidFill>
                <a:srgbClr val="92D050"/>
              </a:solidFill>
              <a:latin typeface="Impact" panose="020B080603090205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849" y="4700789"/>
            <a:ext cx="3350291" cy="1882685"/>
          </a:xfrm>
          <a:prstGeom prst="rect">
            <a:avLst/>
          </a:prstGeom>
        </p:spPr>
      </p:pic>
      <p:sp>
        <p:nvSpPr>
          <p:cNvPr id="5" name="TextBox 4"/>
          <p:cNvSpPr txBox="1"/>
          <p:nvPr/>
        </p:nvSpPr>
        <p:spPr>
          <a:xfrm>
            <a:off x="777562" y="1526432"/>
            <a:ext cx="10636876" cy="5109091"/>
          </a:xfrm>
          <a:prstGeom prst="rect">
            <a:avLst/>
          </a:prstGeom>
          <a:noFill/>
        </p:spPr>
        <p:txBody>
          <a:bodyPr wrap="square" rtlCol="0">
            <a:spAutoFit/>
          </a:bodyPr>
          <a:lstStyle/>
          <a:p>
            <a:r>
              <a:rPr lang="en-US" sz="2800" dirty="0" smtClean="0">
                <a:effectLst/>
              </a:rPr>
              <a:t>Some people think that after becoming an Eagle Scout, a scout has reached the end of the trail. That is not true. Scouts that continue to lead, serve, and grow as an Eagle, expanding scouting knowledge and sharing expertise with new scouts joining the troop may earn Eagle Palms. </a:t>
            </a:r>
            <a:r>
              <a:rPr lang="en-US" sz="2800" dirty="0" smtClean="0"/>
              <a:t>An Eagle Palm may be earned after 90 days of service to the troop, completion of 5 additional merit badges and a Scoutmaster Conference.</a:t>
            </a:r>
          </a:p>
          <a:p>
            <a:r>
              <a:rPr lang="en-US" sz="2800" dirty="0" smtClean="0">
                <a:effectLst/>
              </a:rPr>
              <a:t> </a:t>
            </a:r>
          </a:p>
          <a:p>
            <a:r>
              <a:rPr lang="en-US" sz="2800" smtClean="0">
                <a:effectLst/>
              </a:rPr>
              <a:t>Silver     + 15 Merit Badges</a:t>
            </a:r>
          </a:p>
          <a:p>
            <a:r>
              <a:rPr lang="en-US" sz="2800" b="0" smtClean="0"/>
              <a:t>Bronze  </a:t>
            </a:r>
            <a:r>
              <a:rPr lang="en-US" sz="2800" b="0" dirty="0" smtClean="0"/>
              <a:t>+ 10 Merit Badges</a:t>
            </a:r>
          </a:p>
          <a:p>
            <a:r>
              <a:rPr lang="en-US" sz="2800" b="0" dirty="0" smtClean="0"/>
              <a:t>Gold      +   5 Merit Badges</a:t>
            </a:r>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3218795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38100">
                  <a:solidFill>
                    <a:schemeClr val="tx1"/>
                  </a:solidFill>
                </a:ln>
                <a:solidFill>
                  <a:srgbClr val="92D050"/>
                </a:solidFill>
                <a:latin typeface="Impact" panose="020B0806030902050204" pitchFamily="34" charset="0"/>
              </a:rPr>
              <a:t>Eagle Palms</a:t>
            </a:r>
            <a:endParaRPr lang="en-US" sz="9600" b="1" dirty="0">
              <a:ln w="38100">
                <a:solidFill>
                  <a:schemeClr val="tx1"/>
                </a:solidFill>
              </a:ln>
              <a:solidFill>
                <a:srgbClr val="92D050"/>
              </a:solidFill>
              <a:latin typeface="Impact" panose="020B080603090205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849" y="4700789"/>
            <a:ext cx="3350291" cy="1882685"/>
          </a:xfrm>
          <a:prstGeom prst="rect">
            <a:avLst/>
          </a:prstGeom>
        </p:spPr>
      </p:pic>
      <p:sp>
        <p:nvSpPr>
          <p:cNvPr id="5" name="TextBox 4"/>
          <p:cNvSpPr txBox="1"/>
          <p:nvPr/>
        </p:nvSpPr>
        <p:spPr>
          <a:xfrm>
            <a:off x="777562" y="1526432"/>
            <a:ext cx="10636876" cy="2769989"/>
          </a:xfrm>
          <a:prstGeom prst="rect">
            <a:avLst/>
          </a:prstGeom>
          <a:noFill/>
        </p:spPr>
        <p:txBody>
          <a:bodyPr wrap="square" rtlCol="0">
            <a:spAutoFit/>
          </a:bodyPr>
          <a:lstStyle/>
          <a:p>
            <a:endParaRPr lang="en-US" sz="2800" smtClean="0">
              <a:effectLst/>
            </a:endParaRPr>
          </a:p>
          <a:p>
            <a:r>
              <a:rPr lang="en-US" sz="4400" b="1"/>
              <a:t>Zach </a:t>
            </a:r>
            <a:r>
              <a:rPr lang="en-US" sz="4400" b="1" smtClean="0"/>
              <a:t>Szklarz – 10 Additional Merit Badges</a:t>
            </a:r>
            <a:endParaRPr lang="en-US" sz="4400" b="1"/>
          </a:p>
          <a:p>
            <a:r>
              <a:rPr lang="en-US" sz="2800" smtClean="0">
                <a:effectLst/>
              </a:rPr>
              <a:t> </a:t>
            </a:r>
            <a:endParaRPr lang="en-US" sz="2800" dirty="0" smtClean="0">
              <a:effectLst/>
            </a:endParaRPr>
          </a:p>
          <a:p>
            <a:r>
              <a:rPr lang="en-US" sz="2800" b="0" smtClean="0"/>
              <a:t>Bronze  </a:t>
            </a:r>
            <a:r>
              <a:rPr lang="en-US" sz="2800" b="0" dirty="0" smtClean="0"/>
              <a:t>+ 10 Merit Badges</a:t>
            </a:r>
          </a:p>
          <a:p>
            <a:r>
              <a:rPr lang="en-US" sz="2800" b="0" dirty="0" smtClean="0"/>
              <a:t>Gold      +   5 Merit Badges</a:t>
            </a:r>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3567143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smtClean="0">
                <a:ln w="38100">
                  <a:solidFill>
                    <a:schemeClr val="tx1"/>
                  </a:solidFill>
                </a:ln>
                <a:solidFill>
                  <a:srgbClr val="92D050"/>
                </a:solidFill>
                <a:latin typeface="Impact" panose="020B0806030902050204" pitchFamily="34" charset="0"/>
              </a:rPr>
              <a:t>Change of Leadership</a:t>
            </a:r>
            <a:endParaRPr lang="en-US" sz="9600" b="1" dirty="0">
              <a:ln w="38100">
                <a:solidFill>
                  <a:schemeClr val="tx1"/>
                </a:solidFill>
              </a:ln>
              <a:solidFill>
                <a:srgbClr val="92D050"/>
              </a:solidFill>
              <a:latin typeface="Impact" panose="020B0806030902050204" pitchFamily="34" charset="0"/>
            </a:endParaRPr>
          </a:p>
        </p:txBody>
      </p:sp>
      <p:sp>
        <p:nvSpPr>
          <p:cNvPr id="6" name="TextBox 5"/>
          <p:cNvSpPr txBox="1"/>
          <p:nvPr/>
        </p:nvSpPr>
        <p:spPr>
          <a:xfrm>
            <a:off x="838556" y="1690688"/>
            <a:ext cx="10636876" cy="3539430"/>
          </a:xfrm>
          <a:prstGeom prst="rect">
            <a:avLst/>
          </a:prstGeom>
          <a:noFill/>
        </p:spPr>
        <p:txBody>
          <a:bodyPr wrap="square" rtlCol="0">
            <a:spAutoFit/>
          </a:bodyPr>
          <a:lstStyle/>
          <a:p>
            <a:r>
              <a:rPr lang="en-US" sz="3200" smtClean="0"/>
              <a:t>Each six </a:t>
            </a:r>
            <a:r>
              <a:rPr lang="en-US" sz="3200"/>
              <a:t>months, the Troop holds elections for Scout leadership.  These elections were held </a:t>
            </a:r>
            <a:r>
              <a:rPr lang="en-US" sz="3200"/>
              <a:t>last </a:t>
            </a:r>
            <a:r>
              <a:rPr lang="en-US" sz="3200" smtClean="0"/>
              <a:t>week, </a:t>
            </a:r>
            <a:r>
              <a:rPr lang="en-US" sz="3200"/>
              <a:t>and new Scouts were chosen to lead the Troop for the next six </a:t>
            </a:r>
            <a:r>
              <a:rPr lang="en-US" sz="3200"/>
              <a:t>months</a:t>
            </a:r>
            <a:r>
              <a:rPr lang="en-US" sz="3200" smtClean="0"/>
              <a:t>.</a:t>
            </a:r>
          </a:p>
          <a:p>
            <a:endParaRPr lang="en-US" sz="3200"/>
          </a:p>
          <a:p>
            <a:r>
              <a:rPr lang="en-US" sz="3200" smtClean="0"/>
              <a:t>Mr. Boyd will now swear in our new Senior Patrol Leader, who will in turn, swear in the Assistant Senior Patrol Leader and the Patrol Leaders.</a:t>
            </a:r>
          </a:p>
        </p:txBody>
      </p:sp>
    </p:spTree>
    <p:extLst>
      <p:ext uri="{BB962C8B-B14F-4D97-AF65-F5344CB8AC3E}">
        <p14:creationId xmlns:p14="http://schemas.microsoft.com/office/powerpoint/2010/main" val="1846285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smtClean="0">
                <a:ln w="38100">
                  <a:solidFill>
                    <a:schemeClr val="tx1"/>
                  </a:solidFill>
                </a:ln>
                <a:solidFill>
                  <a:srgbClr val="92D050"/>
                </a:solidFill>
                <a:latin typeface="Impact" panose="020B0806030902050204" pitchFamily="34" charset="0"/>
              </a:rPr>
              <a:t>Senior Patrol Leader</a:t>
            </a:r>
            <a:endParaRPr lang="en-US" sz="9600" b="1" dirty="0">
              <a:ln w="38100">
                <a:solidFill>
                  <a:schemeClr val="tx1"/>
                </a:solidFill>
              </a:ln>
              <a:solidFill>
                <a:srgbClr val="92D050"/>
              </a:solidFill>
              <a:latin typeface="Impact" panose="020B0806030902050204" pitchFamily="34" charset="0"/>
            </a:endParaRPr>
          </a:p>
        </p:txBody>
      </p:sp>
      <p:sp>
        <p:nvSpPr>
          <p:cNvPr id="6" name="TextBox 5"/>
          <p:cNvSpPr txBox="1"/>
          <p:nvPr/>
        </p:nvSpPr>
        <p:spPr>
          <a:xfrm>
            <a:off x="838200" y="3586163"/>
            <a:ext cx="10636876" cy="1200329"/>
          </a:xfrm>
          <a:prstGeom prst="rect">
            <a:avLst/>
          </a:prstGeom>
          <a:noFill/>
        </p:spPr>
        <p:txBody>
          <a:bodyPr wrap="square" rtlCol="0">
            <a:spAutoFit/>
          </a:bodyPr>
          <a:lstStyle/>
          <a:p>
            <a:r>
              <a:rPr lang="en-US" sz="4000" b="1" smtClean="0"/>
              <a:t>Senior Patrol Leader 	– Jack Fairman</a:t>
            </a:r>
          </a:p>
          <a:p>
            <a:endParaRPr lang="en-US" sz="3200"/>
          </a:p>
        </p:txBody>
      </p:sp>
      <p:sp>
        <p:nvSpPr>
          <p:cNvPr id="3" name="Rectangle 2"/>
          <p:cNvSpPr/>
          <p:nvPr/>
        </p:nvSpPr>
        <p:spPr>
          <a:xfrm>
            <a:off x="838200" y="1938338"/>
            <a:ext cx="8229601" cy="1015663"/>
          </a:xfrm>
          <a:prstGeom prst="rect">
            <a:avLst/>
          </a:prstGeom>
        </p:spPr>
        <p:txBody>
          <a:bodyPr wrap="square">
            <a:spAutoFit/>
          </a:bodyPr>
          <a:lstStyle/>
          <a:p>
            <a:r>
              <a:rPr lang="en-US" sz="2000">
                <a:solidFill>
                  <a:srgbClr val="000000"/>
                </a:solidFill>
              </a:rPr>
              <a:t>“</a:t>
            </a:r>
            <a:r>
              <a:rPr lang="en-US" sz="2000" b="1">
                <a:solidFill>
                  <a:srgbClr val="000000"/>
                </a:solidFill>
              </a:rPr>
              <a:t>I promise to do my best -- to be worthy of the office of Senior Patrol Leader -- for the sake of my fellow Scouts and my troop -- and in the World Brotherhood of Scouting."</a:t>
            </a:r>
            <a:endParaRPr lang="en-US" sz="2000"/>
          </a:p>
        </p:txBody>
      </p:sp>
    </p:spTree>
    <p:extLst>
      <p:ext uri="{BB962C8B-B14F-4D97-AF65-F5344CB8AC3E}">
        <p14:creationId xmlns:p14="http://schemas.microsoft.com/office/powerpoint/2010/main" val="2528978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smtClean="0">
                <a:ln w="38100">
                  <a:solidFill>
                    <a:schemeClr val="tx1"/>
                  </a:solidFill>
                </a:ln>
                <a:solidFill>
                  <a:srgbClr val="92D050"/>
                </a:solidFill>
                <a:latin typeface="Impact" panose="020B0806030902050204" pitchFamily="34" charset="0"/>
              </a:rPr>
              <a:t>Patrol Leaders</a:t>
            </a:r>
            <a:endParaRPr lang="en-US" sz="9600" b="1" dirty="0">
              <a:ln w="38100">
                <a:solidFill>
                  <a:schemeClr val="tx1"/>
                </a:solidFill>
              </a:ln>
              <a:solidFill>
                <a:srgbClr val="92D050"/>
              </a:solidFill>
              <a:latin typeface="Impact" panose="020B0806030902050204" pitchFamily="34" charset="0"/>
            </a:endParaRPr>
          </a:p>
        </p:txBody>
      </p:sp>
      <p:sp>
        <p:nvSpPr>
          <p:cNvPr id="6" name="TextBox 5"/>
          <p:cNvSpPr txBox="1"/>
          <p:nvPr/>
        </p:nvSpPr>
        <p:spPr>
          <a:xfrm>
            <a:off x="838200" y="2733735"/>
            <a:ext cx="10636876" cy="3785652"/>
          </a:xfrm>
          <a:prstGeom prst="rect">
            <a:avLst/>
          </a:prstGeom>
          <a:noFill/>
        </p:spPr>
        <p:txBody>
          <a:bodyPr wrap="square" rtlCol="0">
            <a:spAutoFit/>
          </a:bodyPr>
          <a:lstStyle/>
          <a:p>
            <a:r>
              <a:rPr lang="en-US" sz="3200" b="1"/>
              <a:t>Assistant Senior Patrol Leader </a:t>
            </a:r>
            <a:r>
              <a:rPr lang="en-US" sz="3200"/>
              <a:t>	– </a:t>
            </a:r>
            <a:r>
              <a:rPr lang="en-US" sz="3200" b="1"/>
              <a:t>Carsen Harrop</a:t>
            </a:r>
          </a:p>
          <a:p>
            <a:endParaRPr lang="en-US" sz="2000" smtClean="0"/>
          </a:p>
          <a:p>
            <a:pPr lvl="2"/>
            <a:r>
              <a:rPr lang="en-US" sz="3200" b="1" smtClean="0"/>
              <a:t>Patrol Leaders</a:t>
            </a:r>
          </a:p>
          <a:p>
            <a:pPr lvl="2"/>
            <a:endParaRPr lang="en-US" sz="2000" b="1" smtClean="0"/>
          </a:p>
          <a:p>
            <a:pPr lvl="6"/>
            <a:r>
              <a:rPr lang="en-US" sz="3200" b="1" smtClean="0"/>
              <a:t>Lasagna Cats 	– Tucker Anderson</a:t>
            </a:r>
          </a:p>
          <a:p>
            <a:pPr lvl="6"/>
            <a:endParaRPr lang="en-US" sz="2000" b="1" smtClean="0"/>
          </a:p>
          <a:p>
            <a:pPr lvl="6"/>
            <a:r>
              <a:rPr lang="en-US" sz="3200" b="1" smtClean="0"/>
              <a:t>Krakens 		– Broden Muller</a:t>
            </a:r>
          </a:p>
          <a:p>
            <a:pPr lvl="6"/>
            <a:endParaRPr lang="en-US" sz="2000" b="1" smtClean="0"/>
          </a:p>
          <a:p>
            <a:pPr lvl="6"/>
            <a:r>
              <a:rPr lang="en-US" sz="3200" b="1" smtClean="0"/>
              <a:t>White </a:t>
            </a:r>
            <a:r>
              <a:rPr lang="en-US" sz="3200" b="1"/>
              <a:t>Tigers </a:t>
            </a:r>
            <a:r>
              <a:rPr lang="en-US" sz="3200" b="1" smtClean="0"/>
              <a:t>	– Mathew Mehta</a:t>
            </a:r>
            <a:endParaRPr lang="en-US" sz="3200" b="1" dirty="0" smtClean="0"/>
          </a:p>
        </p:txBody>
      </p:sp>
      <p:sp>
        <p:nvSpPr>
          <p:cNvPr id="3" name="TextBox 2"/>
          <p:cNvSpPr txBox="1"/>
          <p:nvPr/>
        </p:nvSpPr>
        <p:spPr>
          <a:xfrm>
            <a:off x="161924" y="1766888"/>
            <a:ext cx="11630025" cy="707886"/>
          </a:xfrm>
          <a:prstGeom prst="rect">
            <a:avLst/>
          </a:prstGeom>
          <a:noFill/>
        </p:spPr>
        <p:txBody>
          <a:bodyPr wrap="square" rtlCol="0">
            <a:spAutoFit/>
          </a:bodyPr>
          <a:lstStyle/>
          <a:p>
            <a:r>
              <a:rPr lang="en-US" sz="2000" b="1"/>
              <a:t>" I promise to do my best -- to be worthy of the office of [state your office] -- for the sake of my fellow Scouts -- in my patrol and troop -- and in the World Brotherhood of Scouting."</a:t>
            </a:r>
            <a:endParaRPr lang="en-US" sz="2000"/>
          </a:p>
        </p:txBody>
      </p:sp>
    </p:spTree>
    <p:extLst>
      <p:ext uri="{BB962C8B-B14F-4D97-AF65-F5344CB8AC3E}">
        <p14:creationId xmlns:p14="http://schemas.microsoft.com/office/powerpoint/2010/main" val="2809402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600" b="1" dirty="0" smtClean="0">
                <a:ln w="28575">
                  <a:solidFill>
                    <a:schemeClr val="tx1"/>
                  </a:solidFill>
                </a:ln>
                <a:solidFill>
                  <a:srgbClr val="92D050"/>
                </a:solidFill>
                <a:latin typeface="Impact" panose="020B0806030902050204" pitchFamily="34" charset="0"/>
              </a:rPr>
              <a:t>Scoutmaster Minute</a:t>
            </a:r>
            <a:endParaRPr lang="en-US" sz="8600" b="1" dirty="0"/>
          </a:p>
        </p:txBody>
      </p:sp>
    </p:spTree>
    <p:extLst>
      <p:ext uri="{BB962C8B-B14F-4D97-AF65-F5344CB8AC3E}">
        <p14:creationId xmlns:p14="http://schemas.microsoft.com/office/powerpoint/2010/main" val="3929802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600" b="1" dirty="0" smtClean="0">
                <a:ln w="28575">
                  <a:solidFill>
                    <a:schemeClr val="tx1"/>
                  </a:solidFill>
                </a:ln>
                <a:solidFill>
                  <a:srgbClr val="92D050"/>
                </a:solidFill>
                <a:latin typeface="Impact" panose="020B0806030902050204" pitchFamily="34" charset="0"/>
              </a:rPr>
              <a:t>Prayer</a:t>
            </a:r>
            <a:endParaRPr lang="en-US" sz="8600" b="1" dirty="0"/>
          </a:p>
        </p:txBody>
      </p:sp>
    </p:spTree>
    <p:extLst>
      <p:ext uri="{BB962C8B-B14F-4D97-AF65-F5344CB8AC3E}">
        <p14:creationId xmlns:p14="http://schemas.microsoft.com/office/powerpoint/2010/main" val="4192122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600" b="1" dirty="0" smtClean="0">
                <a:ln w="28575">
                  <a:solidFill>
                    <a:schemeClr val="tx1"/>
                  </a:solidFill>
                </a:ln>
                <a:solidFill>
                  <a:srgbClr val="92D050"/>
                </a:solidFill>
                <a:latin typeface="Impact" panose="020B0806030902050204" pitchFamily="34" charset="0"/>
              </a:rPr>
              <a:t>Closing Flag</a:t>
            </a:r>
            <a:endParaRPr lang="en-US" sz="8600" b="1" dirty="0"/>
          </a:p>
        </p:txBody>
      </p:sp>
    </p:spTree>
    <p:extLst>
      <p:ext uri="{BB962C8B-B14F-4D97-AF65-F5344CB8AC3E}">
        <p14:creationId xmlns:p14="http://schemas.microsoft.com/office/powerpoint/2010/main" val="3037808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Xrlf3taEo"/>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2870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984" y="0"/>
            <a:ext cx="12432169" cy="7048500"/>
          </a:xfrm>
          <a:prstGeom prst="rect">
            <a:avLst/>
          </a:prstGeom>
        </p:spPr>
      </p:pic>
    </p:spTree>
    <p:extLst>
      <p:ext uri="{BB962C8B-B14F-4D97-AF65-F5344CB8AC3E}">
        <p14:creationId xmlns:p14="http://schemas.microsoft.com/office/powerpoint/2010/main" val="2114143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0101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34" y="-2082"/>
            <a:ext cx="12188301" cy="6860082"/>
          </a:xfrm>
          <a:prstGeom prst="rect">
            <a:avLst/>
          </a:prstGeom>
        </p:spPr>
      </p:pic>
      <p:sp>
        <p:nvSpPr>
          <p:cNvPr id="3" name="Title 1"/>
          <p:cNvSpPr txBox="1">
            <a:spLocks/>
          </p:cNvSpPr>
          <p:nvPr/>
        </p:nvSpPr>
        <p:spPr>
          <a:xfrm>
            <a:off x="748450" y="1586280"/>
            <a:ext cx="8963696" cy="36833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smtClean="0">
                <a:ln w="28575">
                  <a:solidFill>
                    <a:schemeClr val="bg1"/>
                  </a:solidFill>
                </a:ln>
                <a:solidFill>
                  <a:srgbClr val="FF0000"/>
                </a:solidFill>
                <a:latin typeface="Garamond" panose="02020404030301010803" pitchFamily="18" charset="0"/>
              </a:rPr>
              <a:t>Patrol</a:t>
            </a:r>
          </a:p>
          <a:p>
            <a:r>
              <a:rPr lang="en-US" sz="9600" smtClean="0">
                <a:ln w="28575">
                  <a:solidFill>
                    <a:schemeClr val="bg1"/>
                  </a:solidFill>
                </a:ln>
                <a:solidFill>
                  <a:srgbClr val="FF0000"/>
                </a:solidFill>
                <a:latin typeface="Garamond" panose="02020404030301010803" pitchFamily="18" charset="0"/>
              </a:rPr>
              <a:t>L</a:t>
            </a:r>
            <a:r>
              <a:rPr lang="en-US" sz="9600" smtClean="0">
                <a:ln w="28575">
                  <a:solidFill>
                    <a:schemeClr val="bg1"/>
                  </a:solidFill>
                </a:ln>
                <a:solidFill>
                  <a:srgbClr val="FF0000"/>
                </a:solidFill>
                <a:latin typeface="Garamond" panose="02020404030301010803" pitchFamily="18" charset="0"/>
              </a:rPr>
              <a:t>eaders</a:t>
            </a:r>
          </a:p>
          <a:p>
            <a:r>
              <a:rPr lang="en-US" sz="9600" smtClean="0">
                <a:ln w="28575">
                  <a:solidFill>
                    <a:schemeClr val="bg1"/>
                  </a:solidFill>
                </a:ln>
                <a:solidFill>
                  <a:srgbClr val="FF0000"/>
                </a:solidFill>
                <a:latin typeface="Garamond" panose="02020404030301010803" pitchFamily="18" charset="0"/>
              </a:rPr>
              <a:t>Council</a:t>
            </a:r>
          </a:p>
          <a:p>
            <a:r>
              <a:rPr lang="en-US" sz="4000" smtClean="0">
                <a:ln w="28575">
                  <a:solidFill>
                    <a:schemeClr val="bg1"/>
                  </a:solidFill>
                </a:ln>
                <a:solidFill>
                  <a:srgbClr val="FF0000"/>
                </a:solidFill>
                <a:latin typeface="Garamond" panose="02020404030301010803" pitchFamily="18" charset="0"/>
              </a:rPr>
              <a:t>To follow after…</a:t>
            </a:r>
            <a:endParaRPr lang="en-US" sz="4000" dirty="0" smtClean="0">
              <a:ln w="28575">
                <a:solidFill>
                  <a:schemeClr val="bg1"/>
                </a:solidFill>
              </a:ln>
              <a:solidFill>
                <a:srgbClr val="FF0000"/>
              </a:solidFill>
              <a:latin typeface="Garamond" panose="02020404030301010803" pitchFamily="18" charset="0"/>
            </a:endParaRPr>
          </a:p>
        </p:txBody>
      </p:sp>
    </p:spTree>
    <p:extLst>
      <p:ext uri="{BB962C8B-B14F-4D97-AF65-F5344CB8AC3E}">
        <p14:creationId xmlns:p14="http://schemas.microsoft.com/office/powerpoint/2010/main" val="883109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0101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34" y="-2082"/>
            <a:ext cx="12188301" cy="6860082"/>
          </a:xfrm>
          <a:prstGeom prst="rect">
            <a:avLst/>
          </a:prstGeom>
        </p:spPr>
      </p:pic>
      <p:sp>
        <p:nvSpPr>
          <p:cNvPr id="3" name="Title 1"/>
          <p:cNvSpPr txBox="1">
            <a:spLocks/>
          </p:cNvSpPr>
          <p:nvPr/>
        </p:nvSpPr>
        <p:spPr>
          <a:xfrm>
            <a:off x="748450" y="1586280"/>
            <a:ext cx="8963696" cy="36833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dirty="0" smtClean="0">
                <a:ln w="28575">
                  <a:solidFill>
                    <a:schemeClr val="bg1"/>
                  </a:solidFill>
                </a:ln>
                <a:solidFill>
                  <a:srgbClr val="FF0000"/>
                </a:solidFill>
                <a:latin typeface="Garamond" panose="02020404030301010803" pitchFamily="18" charset="0"/>
              </a:rPr>
              <a:t>Thanks</a:t>
            </a:r>
          </a:p>
          <a:p>
            <a:r>
              <a:rPr lang="en-US" sz="9600" dirty="0" smtClean="0">
                <a:ln w="28575">
                  <a:solidFill>
                    <a:schemeClr val="bg1"/>
                  </a:solidFill>
                </a:ln>
                <a:solidFill>
                  <a:srgbClr val="FF0000"/>
                </a:solidFill>
                <a:latin typeface="Garamond" panose="02020404030301010803" pitchFamily="18" charset="0"/>
              </a:rPr>
              <a:t>For</a:t>
            </a:r>
          </a:p>
          <a:p>
            <a:r>
              <a:rPr lang="en-US" sz="9600" dirty="0" smtClean="0">
                <a:ln w="28575">
                  <a:solidFill>
                    <a:schemeClr val="bg1"/>
                  </a:solidFill>
                </a:ln>
                <a:solidFill>
                  <a:srgbClr val="FF0000"/>
                </a:solidFill>
                <a:latin typeface="Garamond" panose="02020404030301010803" pitchFamily="18" charset="0"/>
              </a:rPr>
              <a:t>Coming</a:t>
            </a:r>
            <a:endParaRPr lang="en-US" sz="9600" dirty="0">
              <a:ln w="28575">
                <a:solidFill>
                  <a:schemeClr val="bg1"/>
                </a:solidFill>
              </a:ln>
              <a:solidFill>
                <a:srgbClr val="FF0000"/>
              </a:solidFill>
              <a:latin typeface="Garamond" panose="02020404030301010803" pitchFamily="18" charset="0"/>
            </a:endParaRPr>
          </a:p>
        </p:txBody>
      </p:sp>
    </p:spTree>
    <p:extLst>
      <p:ext uri="{BB962C8B-B14F-4D97-AF65-F5344CB8AC3E}">
        <p14:creationId xmlns:p14="http://schemas.microsoft.com/office/powerpoint/2010/main" val="858047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 y="4854"/>
            <a:ext cx="12192000" cy="6858000"/>
          </a:xfrm>
          <a:prstGeom prst="rect">
            <a:avLst/>
          </a:prstGeom>
        </p:spPr>
      </p:pic>
      <p:sp>
        <p:nvSpPr>
          <p:cNvPr id="2" name="Title 1"/>
          <p:cNvSpPr>
            <a:spLocks noGrp="1"/>
          </p:cNvSpPr>
          <p:nvPr>
            <p:ph type="title"/>
          </p:nvPr>
        </p:nvSpPr>
        <p:spPr>
          <a:xfrm>
            <a:off x="47625" y="1479528"/>
            <a:ext cx="3786388" cy="2990101"/>
          </a:xfrm>
        </p:spPr>
        <p:txBody>
          <a:bodyPr/>
          <a:lstStyle/>
          <a:p>
            <a:pPr algn="ctr"/>
            <a:r>
              <a:rPr lang="en-US" smtClean="0">
                <a:ln w="28575">
                  <a:solidFill>
                    <a:schemeClr val="bg1"/>
                  </a:solidFill>
                </a:ln>
                <a:solidFill>
                  <a:srgbClr val="FF0000"/>
                </a:solidFill>
                <a:latin typeface="Garamond" panose="02020404030301010803" pitchFamily="18" charset="0"/>
              </a:rPr>
              <a:t>Jack Fairman</a:t>
            </a:r>
            <a:br>
              <a:rPr lang="en-US" smtClean="0">
                <a:ln w="28575">
                  <a:solidFill>
                    <a:schemeClr val="bg1"/>
                  </a:solidFill>
                </a:ln>
                <a:solidFill>
                  <a:srgbClr val="FF0000"/>
                </a:solidFill>
                <a:latin typeface="Garamond" panose="02020404030301010803" pitchFamily="18" charset="0"/>
              </a:rPr>
            </a:br>
            <a:r>
              <a:rPr lang="en-US" smtClean="0">
                <a:ln w="28575">
                  <a:solidFill>
                    <a:schemeClr val="bg1"/>
                  </a:solidFill>
                </a:ln>
                <a:solidFill>
                  <a:srgbClr val="FF0000"/>
                </a:solidFill>
                <a:latin typeface="Garamond" panose="02020404030301010803" pitchFamily="18" charset="0"/>
              </a:rPr>
              <a:t>Carson Harrop</a:t>
            </a:r>
            <a:br>
              <a:rPr lang="en-US" smtClean="0">
                <a:ln w="28575">
                  <a:solidFill>
                    <a:schemeClr val="bg1"/>
                  </a:solidFill>
                </a:ln>
                <a:solidFill>
                  <a:srgbClr val="FF0000"/>
                </a:solidFill>
                <a:latin typeface="Garamond" panose="02020404030301010803" pitchFamily="18" charset="0"/>
              </a:rPr>
            </a:br>
            <a:r>
              <a:rPr lang="en-US" smtClean="0">
                <a:ln w="28575">
                  <a:solidFill>
                    <a:schemeClr val="bg1"/>
                  </a:solidFill>
                </a:ln>
                <a:solidFill>
                  <a:srgbClr val="FF0000"/>
                </a:solidFill>
                <a:latin typeface="Garamond" panose="02020404030301010803" pitchFamily="18" charset="0"/>
              </a:rPr>
              <a:t>Mathew Mehta</a:t>
            </a:r>
            <a:endParaRPr lang="en-US" dirty="0" smtClean="0">
              <a:ln w="28575">
                <a:solidFill>
                  <a:schemeClr val="bg1"/>
                </a:solidFill>
              </a:ln>
              <a:solidFill>
                <a:srgbClr val="FF0000"/>
              </a:solidFill>
              <a:latin typeface="Garamond" panose="02020404030301010803" pitchFamily="18" charset="0"/>
            </a:endParaRPr>
          </a:p>
        </p:txBody>
      </p:sp>
      <p:sp>
        <p:nvSpPr>
          <p:cNvPr id="4" name="Title 1"/>
          <p:cNvSpPr txBox="1">
            <a:spLocks/>
          </p:cNvSpPr>
          <p:nvPr/>
        </p:nvSpPr>
        <p:spPr>
          <a:xfrm>
            <a:off x="375634" y="0"/>
            <a:ext cx="127715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n w="28575">
                  <a:solidFill>
                    <a:schemeClr val="bg1"/>
                  </a:solidFill>
                </a:ln>
                <a:solidFill>
                  <a:srgbClr val="FF0000"/>
                </a:solidFill>
                <a:latin typeface="Garamond" panose="02020404030301010803" pitchFamily="18" charset="0"/>
              </a:rPr>
              <a:t>Masters </a:t>
            </a:r>
            <a:r>
              <a:rPr lang="en-US" sz="8000" dirty="0" smtClean="0">
                <a:ln w="28575">
                  <a:solidFill>
                    <a:schemeClr val="bg1"/>
                  </a:solidFill>
                </a:ln>
                <a:solidFill>
                  <a:srgbClr val="FF0000"/>
                </a:solidFill>
                <a:latin typeface="Garamond" panose="02020404030301010803" pitchFamily="18" charset="0"/>
              </a:rPr>
              <a:t>of Ceremonies</a:t>
            </a:r>
          </a:p>
        </p:txBody>
      </p:sp>
      <p:sp>
        <p:nvSpPr>
          <p:cNvPr id="5" name="Title 1"/>
          <p:cNvSpPr txBox="1">
            <a:spLocks/>
          </p:cNvSpPr>
          <p:nvPr/>
        </p:nvSpPr>
        <p:spPr>
          <a:xfrm>
            <a:off x="6761409" y="1727178"/>
            <a:ext cx="54305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n w="28575">
                  <a:solidFill>
                    <a:schemeClr val="bg1"/>
                  </a:solidFill>
                </a:ln>
                <a:solidFill>
                  <a:srgbClr val="FF0000"/>
                </a:solidFill>
                <a:latin typeface="Garamond" panose="02020404030301010803" pitchFamily="18" charset="0"/>
              </a:rPr>
              <a:t>January </a:t>
            </a:r>
            <a:r>
              <a:rPr lang="en-US" smtClean="0">
                <a:ln w="28575">
                  <a:solidFill>
                    <a:schemeClr val="bg1"/>
                  </a:solidFill>
                </a:ln>
                <a:solidFill>
                  <a:srgbClr val="FF0000"/>
                </a:solidFill>
                <a:latin typeface="Garamond" panose="02020404030301010803" pitchFamily="18" charset="0"/>
              </a:rPr>
              <a:t>- </a:t>
            </a:r>
            <a:r>
              <a:rPr lang="en-US" smtClean="0">
                <a:ln w="28575">
                  <a:solidFill>
                    <a:schemeClr val="bg1"/>
                  </a:solidFill>
                </a:ln>
                <a:solidFill>
                  <a:srgbClr val="FF0000"/>
                </a:solidFill>
                <a:latin typeface="Garamond" panose="02020404030301010803" pitchFamily="18" charset="0"/>
              </a:rPr>
              <a:t>2021</a:t>
            </a:r>
            <a:endParaRPr lang="en-US" dirty="0" smtClean="0">
              <a:ln w="28575">
                <a:solidFill>
                  <a:schemeClr val="bg1"/>
                </a:solidFill>
              </a:ln>
              <a:solidFill>
                <a:srgbClr val="FF0000"/>
              </a:solidFill>
              <a:latin typeface="Garamond" panose="02020404030301010803" pitchFamily="18" charset="0"/>
            </a:endParaRPr>
          </a:p>
        </p:txBody>
      </p:sp>
    </p:spTree>
    <p:extLst>
      <p:ext uri="{BB962C8B-B14F-4D97-AF65-F5344CB8AC3E}">
        <p14:creationId xmlns:p14="http://schemas.microsoft.com/office/powerpoint/2010/main" val="677277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600" b="1" dirty="0" err="1" smtClean="0">
                <a:ln w="28575">
                  <a:solidFill>
                    <a:schemeClr val="tx1"/>
                  </a:solidFill>
                </a:ln>
                <a:solidFill>
                  <a:srgbClr val="92D050"/>
                </a:solidFill>
                <a:latin typeface="Impact" panose="020B0806030902050204" pitchFamily="34" charset="0"/>
              </a:rPr>
              <a:t>Anouncements</a:t>
            </a:r>
            <a:endParaRPr lang="en-US" sz="8600" b="1" dirty="0"/>
          </a:p>
        </p:txBody>
      </p:sp>
      <p:sp>
        <p:nvSpPr>
          <p:cNvPr id="3" name="Content Placeholder 2"/>
          <p:cNvSpPr>
            <a:spLocks noGrp="1"/>
          </p:cNvSpPr>
          <p:nvPr>
            <p:ph sz="half" idx="1"/>
          </p:nvPr>
        </p:nvSpPr>
        <p:spPr>
          <a:xfrm>
            <a:off x="838200" y="1825625"/>
            <a:ext cx="10229850" cy="4351338"/>
          </a:xfrm>
        </p:spPr>
        <p:txBody>
          <a:bodyPr>
            <a:normAutofit/>
          </a:bodyPr>
          <a:lstStyle/>
          <a:p>
            <a:pPr marL="0" indent="0">
              <a:buNone/>
            </a:pPr>
            <a:r>
              <a:rPr lang="en-US" sz="3600" b="1" smtClean="0"/>
              <a:t>Jack Fairman 	 – </a:t>
            </a:r>
            <a:r>
              <a:rPr lang="en-US" sz="3600" b="1" dirty="0" smtClean="0"/>
              <a:t>Senior Patrol Leader</a:t>
            </a:r>
          </a:p>
          <a:p>
            <a:pPr marL="0" indent="0">
              <a:buNone/>
            </a:pPr>
            <a:endParaRPr lang="en-US" sz="3600" b="1" dirty="0" smtClean="0"/>
          </a:p>
          <a:p>
            <a:pPr marL="0" indent="0">
              <a:buNone/>
            </a:pPr>
            <a:r>
              <a:rPr lang="en-US" sz="3600" b="1" smtClean="0"/>
              <a:t>Tom </a:t>
            </a:r>
            <a:r>
              <a:rPr lang="en-US" sz="3600" b="1" smtClean="0"/>
              <a:t>Boyd	 </a:t>
            </a:r>
            <a:r>
              <a:rPr lang="en-US" sz="3600" b="1" dirty="0" smtClean="0"/>
              <a:t>– Scoutmaster</a:t>
            </a:r>
          </a:p>
          <a:p>
            <a:pPr marL="0" indent="0">
              <a:buNone/>
            </a:pPr>
            <a:endParaRPr lang="en-US" sz="3600" b="1" dirty="0" smtClean="0"/>
          </a:p>
          <a:p>
            <a:pPr marL="0" indent="0">
              <a:buNone/>
            </a:pPr>
            <a:r>
              <a:rPr lang="en-US" sz="3600" b="1" smtClean="0"/>
              <a:t>Lou </a:t>
            </a:r>
            <a:r>
              <a:rPr lang="en-US" sz="3600" b="1" smtClean="0"/>
              <a:t>Zangara	 </a:t>
            </a:r>
            <a:r>
              <a:rPr lang="en-US" sz="3600" b="1" dirty="0" smtClean="0"/>
              <a:t>– Committee Chair</a:t>
            </a:r>
            <a:endParaRPr lang="en-US" sz="3600" b="1" dirty="0"/>
          </a:p>
        </p:txBody>
      </p:sp>
    </p:spTree>
    <p:extLst>
      <p:ext uri="{BB962C8B-B14F-4D97-AF65-F5344CB8AC3E}">
        <p14:creationId xmlns:p14="http://schemas.microsoft.com/office/powerpoint/2010/main" val="1656091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15675" cy="1325563"/>
          </a:xfrm>
        </p:spPr>
        <p:txBody>
          <a:bodyPr>
            <a:normAutofit/>
          </a:bodyPr>
          <a:lstStyle/>
          <a:p>
            <a:r>
              <a:rPr lang="en-US" sz="8600" b="1" smtClean="0">
                <a:ln w="28575">
                  <a:solidFill>
                    <a:schemeClr val="tx1"/>
                  </a:solidFill>
                </a:ln>
                <a:solidFill>
                  <a:srgbClr val="92D050"/>
                </a:solidFill>
                <a:latin typeface="Impact" panose="020B0806030902050204" pitchFamily="34" charset="0"/>
              </a:rPr>
              <a:t>Awards and Recognition</a:t>
            </a:r>
            <a:endParaRPr lang="en-US" sz="8600" b="1" dirty="0"/>
          </a:p>
        </p:txBody>
      </p:sp>
      <p:sp>
        <p:nvSpPr>
          <p:cNvPr id="3" name="Content Placeholder 2"/>
          <p:cNvSpPr>
            <a:spLocks noGrp="1"/>
          </p:cNvSpPr>
          <p:nvPr>
            <p:ph sz="half" idx="1"/>
          </p:nvPr>
        </p:nvSpPr>
        <p:spPr/>
        <p:txBody>
          <a:bodyPr>
            <a:normAutofit/>
          </a:bodyPr>
          <a:lstStyle/>
          <a:p>
            <a:pPr marL="0" indent="0">
              <a:buNone/>
            </a:pPr>
            <a:r>
              <a:rPr lang="en-US" sz="3600" b="1" smtClean="0"/>
              <a:t>Service </a:t>
            </a:r>
            <a:r>
              <a:rPr lang="en-US" sz="3600" b="1" smtClean="0"/>
              <a:t>Stars</a:t>
            </a:r>
          </a:p>
          <a:p>
            <a:pPr marL="0" indent="0">
              <a:buNone/>
            </a:pPr>
            <a:endParaRPr lang="en-US" sz="3600" b="1" smtClean="0"/>
          </a:p>
          <a:p>
            <a:pPr marL="0" indent="0">
              <a:buNone/>
            </a:pPr>
            <a:r>
              <a:rPr lang="en-US" sz="3600" b="1" smtClean="0"/>
              <a:t>50 Miler Award</a:t>
            </a:r>
            <a:endParaRPr lang="en-US" sz="3600" b="1" smtClean="0"/>
          </a:p>
          <a:p>
            <a:pPr marL="0" indent="0">
              <a:buNone/>
            </a:pPr>
            <a:endParaRPr lang="en-US" sz="3600" b="1" smtClean="0"/>
          </a:p>
          <a:p>
            <a:pPr marL="0" indent="0">
              <a:buNone/>
            </a:pPr>
            <a:r>
              <a:rPr lang="en-US" sz="3600" b="1" smtClean="0"/>
              <a:t>Order of the Arrow</a:t>
            </a:r>
          </a:p>
        </p:txBody>
      </p:sp>
      <p:sp>
        <p:nvSpPr>
          <p:cNvPr id="4" name="Content Placeholder 2"/>
          <p:cNvSpPr>
            <a:spLocks noGrp="1"/>
          </p:cNvSpPr>
          <p:nvPr>
            <p:ph sz="half" idx="1"/>
          </p:nvPr>
        </p:nvSpPr>
        <p:spPr>
          <a:xfrm>
            <a:off x="5838825" y="1825625"/>
            <a:ext cx="5181600" cy="4351338"/>
          </a:xfrm>
        </p:spPr>
        <p:txBody>
          <a:bodyPr>
            <a:normAutofit/>
          </a:bodyPr>
          <a:lstStyle/>
          <a:p>
            <a:pPr marL="0" indent="0">
              <a:buNone/>
            </a:pPr>
            <a:r>
              <a:rPr lang="en-US" sz="3600" b="1" smtClean="0"/>
              <a:t>Merit </a:t>
            </a:r>
            <a:r>
              <a:rPr lang="en-US" sz="3600" b="1" dirty="0" smtClean="0"/>
              <a:t>Badges</a:t>
            </a:r>
          </a:p>
          <a:p>
            <a:pPr marL="0" indent="0">
              <a:buNone/>
            </a:pPr>
            <a:endParaRPr lang="en-US" sz="3600" b="1" smtClean="0"/>
          </a:p>
          <a:p>
            <a:pPr marL="0" indent="0">
              <a:buNone/>
            </a:pPr>
            <a:r>
              <a:rPr lang="en-US" sz="3600" b="1" smtClean="0"/>
              <a:t>Rank Advancement</a:t>
            </a:r>
          </a:p>
          <a:p>
            <a:pPr marL="0" indent="0">
              <a:buNone/>
            </a:pPr>
            <a:endParaRPr lang="en-US" sz="3600" b="1" smtClean="0"/>
          </a:p>
          <a:p>
            <a:pPr marL="0" indent="0">
              <a:buNone/>
            </a:pPr>
            <a:r>
              <a:rPr lang="en-US" sz="3600" b="1" smtClean="0"/>
              <a:t>Change of Leadeship</a:t>
            </a:r>
          </a:p>
        </p:txBody>
      </p:sp>
    </p:spTree>
    <p:extLst>
      <p:ext uri="{BB962C8B-B14F-4D97-AF65-F5344CB8AC3E}">
        <p14:creationId xmlns:p14="http://schemas.microsoft.com/office/powerpoint/2010/main" val="2274158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ln w="28575">
                  <a:solidFill>
                    <a:schemeClr val="tx1"/>
                  </a:solidFill>
                </a:ln>
                <a:solidFill>
                  <a:srgbClr val="92D050"/>
                </a:solidFill>
                <a:latin typeface="Impact" panose="020B0806030902050204" pitchFamily="34" charset="0"/>
              </a:rPr>
              <a:t>Service Stars</a:t>
            </a:r>
            <a:endParaRPr lang="en-US" sz="9600" b="1" dirty="0">
              <a:ln w="28575">
                <a:solidFill>
                  <a:schemeClr val="tx1"/>
                </a:solidFill>
              </a:ln>
              <a:solidFill>
                <a:srgbClr val="92D050"/>
              </a:solidFill>
              <a:latin typeface="Impact" panose="020B0806030902050204" pitchFamily="34" charset="0"/>
            </a:endParaRPr>
          </a:p>
        </p:txBody>
      </p:sp>
      <p:sp>
        <p:nvSpPr>
          <p:cNvPr id="4" name="TextBox 3"/>
          <p:cNvSpPr txBox="1"/>
          <p:nvPr/>
        </p:nvSpPr>
        <p:spPr>
          <a:xfrm>
            <a:off x="813055" y="1880315"/>
            <a:ext cx="3708644" cy="1631216"/>
          </a:xfrm>
          <a:prstGeom prst="rect">
            <a:avLst/>
          </a:prstGeom>
          <a:noFill/>
        </p:spPr>
        <p:txBody>
          <a:bodyPr wrap="none" rtlCol="0">
            <a:spAutoFit/>
          </a:bodyPr>
          <a:lstStyle/>
          <a:p>
            <a:r>
              <a:rPr lang="en-US" sz="4400" b="1" smtClean="0"/>
              <a:t>Scouts</a:t>
            </a:r>
          </a:p>
          <a:p>
            <a:endParaRPr lang="en-US" sz="2800" b="1" dirty="0"/>
          </a:p>
          <a:p>
            <a:r>
              <a:rPr lang="en-US" sz="2800" b="1" smtClean="0"/>
              <a:t>Colin Hough   –   5 Years</a:t>
            </a:r>
          </a:p>
        </p:txBody>
      </p:sp>
      <p:sp>
        <p:nvSpPr>
          <p:cNvPr id="8" name="TextBox 7"/>
          <p:cNvSpPr txBox="1"/>
          <p:nvPr/>
        </p:nvSpPr>
        <p:spPr>
          <a:xfrm>
            <a:off x="5308855" y="1880315"/>
            <a:ext cx="3522696" cy="4216539"/>
          </a:xfrm>
          <a:prstGeom prst="rect">
            <a:avLst/>
          </a:prstGeom>
          <a:noFill/>
        </p:spPr>
        <p:txBody>
          <a:bodyPr wrap="none" rtlCol="0">
            <a:spAutoFit/>
          </a:bodyPr>
          <a:lstStyle/>
          <a:p>
            <a:r>
              <a:rPr lang="en-US" sz="4400" b="1" smtClean="0"/>
              <a:t>Adults</a:t>
            </a:r>
          </a:p>
          <a:p>
            <a:endParaRPr lang="en-US" sz="2800" b="1" dirty="0"/>
          </a:p>
          <a:p>
            <a:r>
              <a:rPr lang="en-US" sz="2800" b="1" smtClean="0"/>
              <a:t>Dr</a:t>
            </a:r>
            <a:r>
              <a:rPr lang="en-US" sz="2800" b="1"/>
              <a:t>. </a:t>
            </a:r>
            <a:r>
              <a:rPr lang="en-US" sz="2800" b="1" smtClean="0"/>
              <a:t>Acker</a:t>
            </a:r>
            <a:r>
              <a:rPr lang="en-US" sz="2800" b="1"/>
              <a:t> </a:t>
            </a:r>
            <a:r>
              <a:rPr lang="en-US" sz="2800" b="1" smtClean="0"/>
              <a:t>	–   9 </a:t>
            </a:r>
            <a:r>
              <a:rPr lang="en-US" sz="2800" b="1"/>
              <a:t>Years</a:t>
            </a:r>
            <a:endParaRPr lang="en-US" sz="2800" b="1" smtClean="0"/>
          </a:p>
          <a:p>
            <a:endParaRPr lang="en-US" sz="2800" b="1" smtClean="0"/>
          </a:p>
          <a:p>
            <a:r>
              <a:rPr lang="en-US" sz="2800" b="1" smtClean="0"/>
              <a:t>Mr</a:t>
            </a:r>
            <a:r>
              <a:rPr lang="en-US" sz="2800" b="1"/>
              <a:t>. </a:t>
            </a:r>
            <a:r>
              <a:rPr lang="en-US" sz="2800" b="1" smtClean="0"/>
              <a:t>Kleditz</a:t>
            </a:r>
            <a:r>
              <a:rPr lang="en-US" sz="2800" b="1"/>
              <a:t> </a:t>
            </a:r>
            <a:r>
              <a:rPr lang="en-US" sz="2800" b="1" smtClean="0"/>
              <a:t>	–   8 </a:t>
            </a:r>
            <a:r>
              <a:rPr lang="en-US" sz="2800" b="1"/>
              <a:t>Years</a:t>
            </a:r>
          </a:p>
          <a:p>
            <a:endParaRPr lang="en-US" sz="2800" b="1" smtClean="0"/>
          </a:p>
          <a:p>
            <a:r>
              <a:rPr lang="en-US" sz="2800" b="1" smtClean="0"/>
              <a:t>Mr</a:t>
            </a:r>
            <a:r>
              <a:rPr lang="en-US" sz="2800" b="1"/>
              <a:t>. </a:t>
            </a:r>
            <a:r>
              <a:rPr lang="en-US" sz="2800" b="1" smtClean="0"/>
              <a:t>Kolb</a:t>
            </a:r>
            <a:r>
              <a:rPr lang="en-US" sz="2800" b="1"/>
              <a:t> </a:t>
            </a:r>
            <a:r>
              <a:rPr lang="en-US" sz="2800" b="1" smtClean="0"/>
              <a:t>	– 18 Years</a:t>
            </a:r>
          </a:p>
          <a:p>
            <a:endParaRPr lang="en-US" sz="2800" b="1" smtClean="0"/>
          </a:p>
          <a:p>
            <a:r>
              <a:rPr lang="en-US" sz="2800" b="1" smtClean="0"/>
              <a:t>Mr</a:t>
            </a:r>
            <a:r>
              <a:rPr lang="en-US" sz="2800" b="1"/>
              <a:t>. </a:t>
            </a:r>
            <a:r>
              <a:rPr lang="en-US" sz="2800" b="1"/>
              <a:t>Muller </a:t>
            </a:r>
            <a:r>
              <a:rPr lang="en-US" sz="2800" b="1" smtClean="0"/>
              <a:t>	– 17 </a:t>
            </a:r>
            <a:r>
              <a:rPr lang="en-US" sz="2800" b="1"/>
              <a:t>Years</a:t>
            </a:r>
            <a:endParaRPr lang="en-US" sz="2800" b="1" dirty="0" smtClean="0"/>
          </a:p>
        </p:txBody>
      </p:sp>
    </p:spTree>
    <p:extLst>
      <p:ext uri="{BB962C8B-B14F-4D97-AF65-F5344CB8AC3E}">
        <p14:creationId xmlns:p14="http://schemas.microsoft.com/office/powerpoint/2010/main" val="1588501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84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smtClean="0">
                <a:ln w="28575">
                  <a:solidFill>
                    <a:schemeClr val="tx1"/>
                  </a:solidFill>
                </a:ln>
                <a:solidFill>
                  <a:srgbClr val="92D050"/>
                </a:solidFill>
                <a:latin typeface="Impact" panose="020B0806030902050204" pitchFamily="34" charset="0"/>
              </a:rPr>
              <a:t>50 Miler Award</a:t>
            </a:r>
            <a:endParaRPr lang="en-US" sz="9600" b="1" dirty="0">
              <a:ln w="28575">
                <a:solidFill>
                  <a:schemeClr val="tx1"/>
                </a:solidFill>
              </a:ln>
              <a:solidFill>
                <a:srgbClr val="92D050"/>
              </a:solidFill>
              <a:latin typeface="Impact" panose="020B0806030902050204" pitchFamily="34" charset="0"/>
            </a:endParaRPr>
          </a:p>
        </p:txBody>
      </p:sp>
      <p:sp>
        <p:nvSpPr>
          <p:cNvPr id="4" name="Content Placeholder 2"/>
          <p:cNvSpPr txBox="1">
            <a:spLocks/>
          </p:cNvSpPr>
          <p:nvPr/>
        </p:nvSpPr>
        <p:spPr>
          <a:xfrm>
            <a:off x="838199" y="1825625"/>
            <a:ext cx="608271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smtClean="0"/>
              <a:t>To </a:t>
            </a:r>
            <a:r>
              <a:rPr lang="en-US" sz="3300"/>
              <a:t>recognize members who cover the trail or canoe or boat route of not less than 50 consecutive miles; take a minimum of five consecutive days to complete the trip without the aid of </a:t>
            </a:r>
            <a:r>
              <a:rPr lang="en-US" sz="3300"/>
              <a:t>motors</a:t>
            </a:r>
            <a:r>
              <a:rPr lang="en-US" sz="3300" smtClean="0"/>
              <a:t>.</a:t>
            </a:r>
          </a:p>
          <a:p>
            <a:pPr marL="0" indent="0">
              <a:buNone/>
            </a:pPr>
            <a:endParaRPr lang="en-US" sz="2000"/>
          </a:p>
          <a:p>
            <a:pPr marL="0" indent="0">
              <a:buNone/>
            </a:pPr>
            <a:r>
              <a:rPr lang="en-US" sz="4400" b="1"/>
              <a:t>Austin </a:t>
            </a:r>
            <a:r>
              <a:rPr lang="en-US" sz="4400" b="1" smtClean="0"/>
              <a:t>March</a:t>
            </a:r>
            <a:endParaRPr lang="en-US" sz="4400" b="1"/>
          </a:p>
        </p:txBody>
      </p:sp>
      <p:pic>
        <p:nvPicPr>
          <p:cNvPr id="5" name="Picture 4"/>
          <p:cNvPicPr>
            <a:picLocks noChangeAspect="1"/>
          </p:cNvPicPr>
          <p:nvPr/>
        </p:nvPicPr>
        <p:blipFill>
          <a:blip r:embed="rId2"/>
          <a:stretch>
            <a:fillRect/>
          </a:stretch>
        </p:blipFill>
        <p:spPr>
          <a:xfrm>
            <a:off x="7038975" y="2636078"/>
            <a:ext cx="5019675" cy="4069522"/>
          </a:xfrm>
          <a:prstGeom prst="rect">
            <a:avLst/>
          </a:prstGeom>
        </p:spPr>
      </p:pic>
    </p:spTree>
    <p:extLst>
      <p:ext uri="{BB962C8B-B14F-4D97-AF65-F5344CB8AC3E}">
        <p14:creationId xmlns:p14="http://schemas.microsoft.com/office/powerpoint/2010/main" val="2723509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1072</Words>
  <Application>Microsoft Office PowerPoint</Application>
  <PresentationFormat>Widescreen</PresentationFormat>
  <Paragraphs>170</Paragraphs>
  <Slides>41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Garamond</vt:lpstr>
      <vt:lpstr>Impact</vt:lpstr>
      <vt:lpstr>Office Theme</vt:lpstr>
      <vt:lpstr>PowerPoint Presentation</vt:lpstr>
      <vt:lpstr>Agenda</vt:lpstr>
      <vt:lpstr>Opening Flag</vt:lpstr>
      <vt:lpstr>PowerPoint Presentation</vt:lpstr>
      <vt:lpstr>Jack Fairman Carson Harrop Mathew Mehta</vt:lpstr>
      <vt:lpstr>Anouncements</vt:lpstr>
      <vt:lpstr>Awards and Recognition</vt:lpstr>
      <vt:lpstr>Service Stars</vt:lpstr>
      <vt:lpstr>50 Miler Award</vt:lpstr>
      <vt:lpstr>Order of the Arrow</vt:lpstr>
      <vt:lpstr>Merit Badges</vt:lpstr>
      <vt:lpstr>Jack Fairman</vt:lpstr>
      <vt:lpstr>Broden Muller</vt:lpstr>
      <vt:lpstr>Austin March</vt:lpstr>
      <vt:lpstr>Zach Szklarz</vt:lpstr>
      <vt:lpstr>Rank Advancement</vt:lpstr>
      <vt:lpstr>Scout Rank</vt:lpstr>
      <vt:lpstr>Scout Rank</vt:lpstr>
      <vt:lpstr>Tenderfoot Rank</vt:lpstr>
      <vt:lpstr>Tenderfoot Rank</vt:lpstr>
      <vt:lpstr>Second Class Scout</vt:lpstr>
      <vt:lpstr>Second Class Scout</vt:lpstr>
      <vt:lpstr>First Class Scout</vt:lpstr>
      <vt:lpstr>First Class Scout</vt:lpstr>
      <vt:lpstr>Star Scout</vt:lpstr>
      <vt:lpstr>Star Scout</vt:lpstr>
      <vt:lpstr>Life Scout</vt:lpstr>
      <vt:lpstr>Life Scout</vt:lpstr>
      <vt:lpstr>Eagle Scout</vt:lpstr>
      <vt:lpstr>Eagle Scout</vt:lpstr>
      <vt:lpstr>Eagle Palms</vt:lpstr>
      <vt:lpstr>Eagle Palms</vt:lpstr>
      <vt:lpstr>Change of Leadership</vt:lpstr>
      <vt:lpstr>Senior Patrol Leader</vt:lpstr>
      <vt:lpstr>Patrol Leaders</vt:lpstr>
      <vt:lpstr>Scoutmaster Minute</vt:lpstr>
      <vt:lpstr>Prayer</vt:lpstr>
      <vt:lpstr>Closing Flag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Mother Frag</dc:creator>
  <cp:lastModifiedBy>Mother Frag</cp:lastModifiedBy>
  <cp:revision>26</cp:revision>
  <dcterms:created xsi:type="dcterms:W3CDTF">2020-07-29T02:57:55Z</dcterms:created>
  <dcterms:modified xsi:type="dcterms:W3CDTF">2021-01-20T07:38:12Z</dcterms:modified>
</cp:coreProperties>
</file>